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Default Extension="xlsx" ContentType="application/vnd.openxmlformats-officedocument.spreadsheetml.sheet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7" r:id="rId3"/>
    <p:sldId id="261" r:id="rId4"/>
    <p:sldId id="257" r:id="rId5"/>
    <p:sldId id="258" r:id="rId6"/>
    <p:sldId id="259" r:id="rId7"/>
    <p:sldId id="270" r:id="rId8"/>
    <p:sldId id="268" r:id="rId9"/>
    <p:sldId id="262" r:id="rId10"/>
    <p:sldId id="269" r:id="rId11"/>
    <p:sldId id="271" r:id="rId12"/>
    <p:sldId id="264" r:id="rId13"/>
    <p:sldId id="272" r:id="rId14"/>
    <p:sldId id="273" r:id="rId15"/>
    <p:sldId id="274" r:id="rId16"/>
    <p:sldId id="265" r:id="rId17"/>
    <p:sldId id="275" r:id="rId18"/>
    <p:sldId id="276" r:id="rId19"/>
    <p:sldId id="277" r:id="rId20"/>
    <p:sldId id="278" r:id="rId21"/>
    <p:sldId id="260" r:id="rId22"/>
    <p:sldId id="266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050" autoAdjust="0"/>
  </p:normalViewPr>
  <p:slideViewPr>
    <p:cSldViewPr>
      <p:cViewPr varScale="1">
        <p:scale>
          <a:sx n="115" d="100"/>
          <a:sy n="115" d="100"/>
        </p:scale>
        <p:origin x="-67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bina.finne\Documents\Sabina\Sabina\JTO%20taulukot%202016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bina.finne\Documents\Sabina\Sabina\JTO%20taulukot%202016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bina.finne\Documents\Sabina\Sabina\JTO%20taulukot%202016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-laskentataulukko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bina.finne\Documents\Sabina\Sabina\JTO%20taulukot%20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bina.finne\Documents\Sabina\Sabina\JTO%20taulukot%2020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-laskentataulukko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bina.finne\Documents\Sabina\Sabina\Jalostukseen%20k&#228;ytetyt%20koirat%202011_201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bina.finne\Documents\Sabina\Sabina\JTO%20taulukot%20201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bina.finne\Documents\Sabina\Sabina\JTO%20taulukot%20201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bina.finne\Documents\Sabina\Sabina\JTO%20taulukot%202016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bina.finne\Documents\Sabina\Sabina\JTO%20taulukot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title>
      <c:tx>
        <c:rich>
          <a:bodyPr/>
          <a:lstStyle/>
          <a:p>
            <a:pPr>
              <a:defRPr sz="1400"/>
            </a:pPr>
            <a:r>
              <a:rPr lang="en-US" sz="1400" dirty="0" err="1" smtClean="0"/>
              <a:t>Lonkkakuvattujen</a:t>
            </a:r>
            <a:r>
              <a:rPr lang="en-US" sz="1400" dirty="0" smtClean="0"/>
              <a:t> </a:t>
            </a:r>
            <a:r>
              <a:rPr lang="en-US" sz="1400" dirty="0" err="1" smtClean="0"/>
              <a:t>osuus</a:t>
            </a:r>
            <a:r>
              <a:rPr lang="en-US" sz="1400" dirty="0" smtClean="0"/>
              <a:t>/</a:t>
            </a:r>
            <a:r>
              <a:rPr lang="en-US" sz="1400" dirty="0" err="1" smtClean="0"/>
              <a:t>rekisteröintivuosi</a:t>
            </a:r>
            <a:endParaRPr lang="en-US" sz="14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Lonkat!$B$20</c:f>
              <c:strCache>
                <c:ptCount val="1"/>
                <c:pt idx="0">
                  <c:v>Tutkittu</c:v>
                </c:pt>
              </c:strCache>
            </c:strRef>
          </c:tx>
          <c:cat>
            <c:numRef>
              <c:f>Lonkat!$A$21:$A$35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Lonkat!$B$21:$B$35</c:f>
              <c:numCache>
                <c:formatCode>0%</c:formatCode>
                <c:ptCount val="15"/>
                <c:pt idx="0">
                  <c:v>0.27</c:v>
                </c:pt>
                <c:pt idx="1">
                  <c:v>0.25</c:v>
                </c:pt>
                <c:pt idx="2">
                  <c:v>0.28000000000000008</c:v>
                </c:pt>
                <c:pt idx="3">
                  <c:v>0.29000000000000004</c:v>
                </c:pt>
                <c:pt idx="4">
                  <c:v>0.31000000000000005</c:v>
                </c:pt>
                <c:pt idx="5">
                  <c:v>0.32000000000000006</c:v>
                </c:pt>
                <c:pt idx="6">
                  <c:v>0.29000000000000004</c:v>
                </c:pt>
                <c:pt idx="7">
                  <c:v>0.32000000000000006</c:v>
                </c:pt>
                <c:pt idx="8">
                  <c:v>0.34000000000000008</c:v>
                </c:pt>
                <c:pt idx="9">
                  <c:v>0.33000000000000007</c:v>
                </c:pt>
                <c:pt idx="10">
                  <c:v>0.30000000000000004</c:v>
                </c:pt>
                <c:pt idx="11">
                  <c:v>0.32000000000000006</c:v>
                </c:pt>
                <c:pt idx="12">
                  <c:v>0.26</c:v>
                </c:pt>
                <c:pt idx="13">
                  <c:v>0.16000000000000003</c:v>
                </c:pt>
                <c:pt idx="14">
                  <c:v>0</c:v>
                </c:pt>
              </c:numCache>
            </c:numRef>
          </c:val>
        </c:ser>
        <c:dLbls/>
        <c:axId val="96212480"/>
        <c:axId val="96214016"/>
      </c:barChart>
      <c:catAx>
        <c:axId val="9621248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400"/>
            </a:pPr>
            <a:endParaRPr lang="fi-FI"/>
          </a:p>
        </c:txPr>
        <c:crossAx val="96214016"/>
        <c:crosses val="autoZero"/>
        <c:auto val="1"/>
        <c:lblAlgn val="ctr"/>
        <c:lblOffset val="100"/>
      </c:catAx>
      <c:valAx>
        <c:axId val="9621401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fi-FI"/>
          </a:p>
        </c:txPr>
        <c:crossAx val="96212480"/>
        <c:crosses val="autoZero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Silmät!$D$1</c:f>
              <c:strCache>
                <c:ptCount val="1"/>
                <c:pt idx="0">
                  <c:v>Tutkittu %</c:v>
                </c:pt>
              </c:strCache>
            </c:strRef>
          </c:tx>
          <c:cat>
            <c:numRef>
              <c:f>Silmät!$A$2:$A$16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Silmät!$D$2:$D$16</c:f>
              <c:numCache>
                <c:formatCode>0%</c:formatCode>
                <c:ptCount val="15"/>
                <c:pt idx="0">
                  <c:v>0.27</c:v>
                </c:pt>
                <c:pt idx="1">
                  <c:v>0.26</c:v>
                </c:pt>
                <c:pt idx="2">
                  <c:v>0.27</c:v>
                </c:pt>
                <c:pt idx="3">
                  <c:v>0.29000000000000004</c:v>
                </c:pt>
                <c:pt idx="4">
                  <c:v>0.28000000000000008</c:v>
                </c:pt>
                <c:pt idx="5">
                  <c:v>0.30000000000000004</c:v>
                </c:pt>
                <c:pt idx="6">
                  <c:v>0.28000000000000008</c:v>
                </c:pt>
                <c:pt idx="7">
                  <c:v>0.31000000000000005</c:v>
                </c:pt>
                <c:pt idx="8">
                  <c:v>0.34</c:v>
                </c:pt>
                <c:pt idx="9">
                  <c:v>0.31000000000000005</c:v>
                </c:pt>
                <c:pt idx="10">
                  <c:v>0.27</c:v>
                </c:pt>
                <c:pt idx="11">
                  <c:v>0.29000000000000004</c:v>
                </c:pt>
                <c:pt idx="12">
                  <c:v>0.22</c:v>
                </c:pt>
                <c:pt idx="13">
                  <c:v>0.13</c:v>
                </c:pt>
                <c:pt idx="14">
                  <c:v>0</c:v>
                </c:pt>
              </c:numCache>
            </c:numRef>
          </c:val>
        </c:ser>
        <c:dLbls/>
        <c:axId val="97770112"/>
        <c:axId val="97784192"/>
      </c:barChart>
      <c:catAx>
        <c:axId val="97770112"/>
        <c:scaling>
          <c:orientation val="minMax"/>
        </c:scaling>
        <c:axPos val="b"/>
        <c:numFmt formatCode="General" sourceLinked="1"/>
        <c:tickLblPos val="nextTo"/>
        <c:crossAx val="97784192"/>
        <c:crosses val="autoZero"/>
        <c:auto val="1"/>
        <c:lblAlgn val="ctr"/>
        <c:lblOffset val="100"/>
      </c:catAx>
      <c:valAx>
        <c:axId val="97784192"/>
        <c:scaling>
          <c:orientation val="minMax"/>
        </c:scaling>
        <c:axPos val="l"/>
        <c:majorGridlines/>
        <c:numFmt formatCode="0%" sourceLinked="1"/>
        <c:tickLblPos val="nextTo"/>
        <c:crossAx val="97770112"/>
        <c:crosses val="autoZero"/>
        <c:crossBetween val="between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Silmät!$F$1</c:f>
              <c:strCache>
                <c:ptCount val="1"/>
                <c:pt idx="0">
                  <c:v>Terveitä %</c:v>
                </c:pt>
              </c:strCache>
            </c:strRef>
          </c:tx>
          <c:cat>
            <c:numRef>
              <c:f>Silmät!$A$2:$A$16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Silmät!$F$2:$F$16</c:f>
              <c:numCache>
                <c:formatCode>0%</c:formatCode>
                <c:ptCount val="15"/>
                <c:pt idx="0">
                  <c:v>0.79</c:v>
                </c:pt>
                <c:pt idx="1">
                  <c:v>0.76000000000000012</c:v>
                </c:pt>
                <c:pt idx="2">
                  <c:v>0.75000000000000011</c:v>
                </c:pt>
                <c:pt idx="3">
                  <c:v>0.65000000000000013</c:v>
                </c:pt>
                <c:pt idx="4">
                  <c:v>0.65000000000000013</c:v>
                </c:pt>
                <c:pt idx="5">
                  <c:v>0.54</c:v>
                </c:pt>
                <c:pt idx="6">
                  <c:v>0.53</c:v>
                </c:pt>
                <c:pt idx="7">
                  <c:v>0.51</c:v>
                </c:pt>
                <c:pt idx="8">
                  <c:v>0.51</c:v>
                </c:pt>
                <c:pt idx="9">
                  <c:v>0.52</c:v>
                </c:pt>
                <c:pt idx="10">
                  <c:v>0.46</c:v>
                </c:pt>
                <c:pt idx="11">
                  <c:v>0.65000000000000013</c:v>
                </c:pt>
                <c:pt idx="12">
                  <c:v>0.70000000000000007</c:v>
                </c:pt>
                <c:pt idx="13">
                  <c:v>0.64000000000000012</c:v>
                </c:pt>
                <c:pt idx="14">
                  <c:v>1</c:v>
                </c:pt>
              </c:numCache>
            </c:numRef>
          </c:val>
        </c:ser>
        <c:dLbls/>
        <c:axId val="97812480"/>
        <c:axId val="97814016"/>
      </c:barChart>
      <c:catAx>
        <c:axId val="97812480"/>
        <c:scaling>
          <c:orientation val="minMax"/>
        </c:scaling>
        <c:axPos val="b"/>
        <c:numFmt formatCode="General" sourceLinked="1"/>
        <c:tickLblPos val="nextTo"/>
        <c:crossAx val="97814016"/>
        <c:crosses val="autoZero"/>
        <c:auto val="1"/>
        <c:lblAlgn val="ctr"/>
        <c:lblOffset val="100"/>
      </c:catAx>
      <c:valAx>
        <c:axId val="97814016"/>
        <c:scaling>
          <c:orientation val="minMax"/>
        </c:scaling>
        <c:axPos val="l"/>
        <c:majorGridlines/>
        <c:numFmt formatCode="0%" sourceLinked="1"/>
        <c:tickLblPos val="nextTo"/>
        <c:crossAx val="97812480"/>
        <c:crosses val="autoZero"/>
        <c:crossBetween val="between"/>
      </c:valAx>
    </c:plotArea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Distichiasis</a:t>
            </a:r>
            <a:r>
              <a:rPr lang="en-US" dirty="0"/>
              <a:t>/</a:t>
            </a:r>
            <a:r>
              <a:rPr lang="en-US" dirty="0" err="1"/>
              <a:t>ylimääräisiä</a:t>
            </a:r>
            <a:r>
              <a:rPr lang="en-US" dirty="0"/>
              <a:t> </a:t>
            </a:r>
            <a:r>
              <a:rPr lang="en-US" dirty="0" err="1" smtClean="0"/>
              <a:t>ripsiä</a:t>
            </a:r>
            <a:r>
              <a:rPr lang="en-US" dirty="0" smtClean="0"/>
              <a:t> </a:t>
            </a:r>
            <a:r>
              <a:rPr lang="en-US" dirty="0" err="1" smtClean="0"/>
              <a:t>kpl</a:t>
            </a:r>
            <a:r>
              <a:rPr lang="en-US" dirty="0" smtClean="0"/>
              <a:t> </a:t>
            </a:r>
            <a:r>
              <a:rPr lang="en-US" dirty="0" err="1" smtClean="0"/>
              <a:t>syntymävuoden</a:t>
            </a:r>
            <a:r>
              <a:rPr lang="en-US" dirty="0" smtClean="0"/>
              <a:t> </a:t>
            </a:r>
            <a:r>
              <a:rPr lang="en-US" dirty="0" err="1" smtClean="0"/>
              <a:t>mukaan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Silmät!$W$50</c:f>
              <c:strCache>
                <c:ptCount val="1"/>
                <c:pt idx="0">
                  <c:v>Distichiasis/ylimääräisiä ripsiä</c:v>
                </c:pt>
              </c:strCache>
            </c:strRef>
          </c:tx>
          <c:marker>
            <c:symbol val="none"/>
          </c:marker>
          <c:cat>
            <c:numRef>
              <c:f>Silmät!$X$49:$AK$49</c:f>
              <c:numCache>
                <c:formatCode>General</c:formatCod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Silmät!$X$50:$AK$50</c:f>
              <c:numCache>
                <c:formatCode>General</c:formatCode>
                <c:ptCount val="14"/>
                <c:pt idx="0">
                  <c:v>28</c:v>
                </c:pt>
                <c:pt idx="1">
                  <c:v>23</c:v>
                </c:pt>
                <c:pt idx="2">
                  <c:v>41</c:v>
                </c:pt>
                <c:pt idx="3">
                  <c:v>69</c:v>
                </c:pt>
                <c:pt idx="4">
                  <c:v>55</c:v>
                </c:pt>
                <c:pt idx="5">
                  <c:v>84</c:v>
                </c:pt>
                <c:pt idx="6">
                  <c:v>77</c:v>
                </c:pt>
                <c:pt idx="7">
                  <c:v>85</c:v>
                </c:pt>
                <c:pt idx="8">
                  <c:v>96</c:v>
                </c:pt>
                <c:pt idx="9">
                  <c:v>87</c:v>
                </c:pt>
                <c:pt idx="10">
                  <c:v>87</c:v>
                </c:pt>
                <c:pt idx="11">
                  <c:v>57</c:v>
                </c:pt>
                <c:pt idx="12">
                  <c:v>41</c:v>
                </c:pt>
                <c:pt idx="13">
                  <c:v>24</c:v>
                </c:pt>
              </c:numCache>
            </c:numRef>
          </c:val>
        </c:ser>
        <c:dLbls/>
        <c:marker val="1"/>
        <c:axId val="135627904"/>
        <c:axId val="135629440"/>
      </c:lineChart>
      <c:catAx>
        <c:axId val="1356279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135629440"/>
        <c:crosses val="autoZero"/>
        <c:auto val="1"/>
        <c:lblAlgn val="ctr"/>
        <c:lblOffset val="100"/>
      </c:catAx>
      <c:valAx>
        <c:axId val="1356294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135627904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title>
      <c:tx>
        <c:rich>
          <a:bodyPr/>
          <a:lstStyle/>
          <a:p>
            <a:pPr>
              <a:defRPr sz="1200"/>
            </a:pPr>
            <a:r>
              <a:rPr lang="fi-FI" sz="1200" dirty="0" smtClean="0"/>
              <a:t>Koko</a:t>
            </a:r>
            <a:r>
              <a:rPr lang="fi-FI" sz="1200" baseline="0" dirty="0" smtClean="0"/>
              <a:t> populaatio/</a:t>
            </a:r>
            <a:r>
              <a:rPr lang="fi-FI" sz="1200" dirty="0" smtClean="0"/>
              <a:t>Rekisteröintivuoden mukaan</a:t>
            </a:r>
            <a:endParaRPr lang="fi-FI" sz="1200" dirty="0"/>
          </a:p>
        </c:rich>
      </c:tx>
      <c:layout/>
    </c:title>
    <c:plotArea>
      <c:layout/>
      <c:barChart>
        <c:barDir val="col"/>
        <c:grouping val="percentStacked"/>
        <c:ser>
          <c:idx val="1"/>
          <c:order val="0"/>
          <c:tx>
            <c:strRef>
              <c:f>Lonkat!$S$20</c:f>
              <c:strCache>
                <c:ptCount val="1"/>
                <c:pt idx="0">
                  <c:v>A</c:v>
                </c:pt>
              </c:strCache>
            </c:strRef>
          </c:tx>
          <c:cat>
            <c:numRef>
              <c:f>Lonkat!$R$21:$R$35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Lonkat!$S$21:$S$35</c:f>
              <c:numCache>
                <c:formatCode>0%</c:formatCode>
                <c:ptCount val="15"/>
                <c:pt idx="0">
                  <c:v>0.51</c:v>
                </c:pt>
                <c:pt idx="1">
                  <c:v>0.54</c:v>
                </c:pt>
                <c:pt idx="2">
                  <c:v>0.44</c:v>
                </c:pt>
                <c:pt idx="3">
                  <c:v>0.62000000000000011</c:v>
                </c:pt>
                <c:pt idx="4">
                  <c:v>0.52</c:v>
                </c:pt>
                <c:pt idx="5">
                  <c:v>0.42000000000000004</c:v>
                </c:pt>
                <c:pt idx="6">
                  <c:v>0.45</c:v>
                </c:pt>
                <c:pt idx="7">
                  <c:v>0.55000000000000004</c:v>
                </c:pt>
                <c:pt idx="8">
                  <c:v>0.56999999999999995</c:v>
                </c:pt>
                <c:pt idx="9">
                  <c:v>0.58000000000000007</c:v>
                </c:pt>
                <c:pt idx="10">
                  <c:v>0.43000000000000005</c:v>
                </c:pt>
                <c:pt idx="11">
                  <c:v>0.54</c:v>
                </c:pt>
                <c:pt idx="12">
                  <c:v>0.42000000000000004</c:v>
                </c:pt>
                <c:pt idx="13">
                  <c:v>0.49000000000000005</c:v>
                </c:pt>
                <c:pt idx="14">
                  <c:v>1</c:v>
                </c:pt>
              </c:numCache>
            </c:numRef>
          </c:val>
        </c:ser>
        <c:ser>
          <c:idx val="2"/>
          <c:order val="1"/>
          <c:tx>
            <c:strRef>
              <c:f>Lonkat!$T$20</c:f>
              <c:strCache>
                <c:ptCount val="1"/>
                <c:pt idx="0">
                  <c:v>B</c:v>
                </c:pt>
              </c:strCache>
            </c:strRef>
          </c:tx>
          <c:cat>
            <c:numRef>
              <c:f>Lonkat!$R$21:$R$35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Lonkat!$T$21:$T$35</c:f>
              <c:numCache>
                <c:formatCode>0%</c:formatCode>
                <c:ptCount val="15"/>
                <c:pt idx="0">
                  <c:v>0.22</c:v>
                </c:pt>
                <c:pt idx="1">
                  <c:v>0.33000000000000007</c:v>
                </c:pt>
                <c:pt idx="2">
                  <c:v>0.31000000000000005</c:v>
                </c:pt>
                <c:pt idx="3">
                  <c:v>0.23</c:v>
                </c:pt>
                <c:pt idx="4">
                  <c:v>0.32000000000000006</c:v>
                </c:pt>
                <c:pt idx="5">
                  <c:v>0.29000000000000004</c:v>
                </c:pt>
                <c:pt idx="6">
                  <c:v>0.28000000000000008</c:v>
                </c:pt>
                <c:pt idx="7">
                  <c:v>0.24000000000000002</c:v>
                </c:pt>
                <c:pt idx="8">
                  <c:v>0.24000000000000002</c:v>
                </c:pt>
                <c:pt idx="9">
                  <c:v>0.26</c:v>
                </c:pt>
                <c:pt idx="10">
                  <c:v>0.37000000000000005</c:v>
                </c:pt>
                <c:pt idx="11">
                  <c:v>0.24000000000000002</c:v>
                </c:pt>
                <c:pt idx="12">
                  <c:v>0.31000000000000005</c:v>
                </c:pt>
                <c:pt idx="13">
                  <c:v>0.30000000000000004</c:v>
                </c:pt>
                <c:pt idx="14">
                  <c:v>0</c:v>
                </c:pt>
              </c:numCache>
            </c:numRef>
          </c:val>
        </c:ser>
        <c:ser>
          <c:idx val="3"/>
          <c:order val="2"/>
          <c:tx>
            <c:strRef>
              <c:f>Lonkat!$U$20</c:f>
              <c:strCache>
                <c:ptCount val="1"/>
                <c:pt idx="0">
                  <c:v>C</c:v>
                </c:pt>
              </c:strCache>
            </c:strRef>
          </c:tx>
          <c:cat>
            <c:numRef>
              <c:f>Lonkat!$R$21:$R$35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Lonkat!$U$21:$U$35</c:f>
              <c:numCache>
                <c:formatCode>0%</c:formatCode>
                <c:ptCount val="15"/>
                <c:pt idx="0">
                  <c:v>0.21000000000000002</c:v>
                </c:pt>
                <c:pt idx="1">
                  <c:v>0.13</c:v>
                </c:pt>
                <c:pt idx="2">
                  <c:v>0.17</c:v>
                </c:pt>
                <c:pt idx="3">
                  <c:v>0.11</c:v>
                </c:pt>
                <c:pt idx="4">
                  <c:v>0.13</c:v>
                </c:pt>
                <c:pt idx="5">
                  <c:v>0.21000000000000002</c:v>
                </c:pt>
                <c:pt idx="6">
                  <c:v>0.19</c:v>
                </c:pt>
                <c:pt idx="7">
                  <c:v>0.16</c:v>
                </c:pt>
                <c:pt idx="8">
                  <c:v>0.17</c:v>
                </c:pt>
                <c:pt idx="9">
                  <c:v>0.11</c:v>
                </c:pt>
                <c:pt idx="10">
                  <c:v>0.16</c:v>
                </c:pt>
                <c:pt idx="11">
                  <c:v>0.17</c:v>
                </c:pt>
                <c:pt idx="12">
                  <c:v>0.19</c:v>
                </c:pt>
                <c:pt idx="13">
                  <c:v>0.16</c:v>
                </c:pt>
                <c:pt idx="14">
                  <c:v>0</c:v>
                </c:pt>
              </c:numCache>
            </c:numRef>
          </c:val>
        </c:ser>
        <c:ser>
          <c:idx val="4"/>
          <c:order val="3"/>
          <c:tx>
            <c:strRef>
              <c:f>Lonkat!$V$20</c:f>
              <c:strCache>
                <c:ptCount val="1"/>
                <c:pt idx="0">
                  <c:v>D</c:v>
                </c:pt>
              </c:strCache>
            </c:strRef>
          </c:tx>
          <c:cat>
            <c:numRef>
              <c:f>Lonkat!$R$21:$R$35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Lonkat!$V$21:$V$35</c:f>
              <c:numCache>
                <c:formatCode>0%</c:formatCode>
                <c:ptCount val="15"/>
                <c:pt idx="0">
                  <c:v>0.05</c:v>
                </c:pt>
                <c:pt idx="1">
                  <c:v>0</c:v>
                </c:pt>
                <c:pt idx="2">
                  <c:v>8.0000000000000016E-2</c:v>
                </c:pt>
                <c:pt idx="3">
                  <c:v>4.0000000000000008E-2</c:v>
                </c:pt>
                <c:pt idx="4">
                  <c:v>3.0000000000000002E-2</c:v>
                </c:pt>
                <c:pt idx="5">
                  <c:v>6.0000000000000005E-2</c:v>
                </c:pt>
                <c:pt idx="6">
                  <c:v>8.0000000000000016E-2</c:v>
                </c:pt>
                <c:pt idx="7">
                  <c:v>4.0000000000000008E-2</c:v>
                </c:pt>
                <c:pt idx="8">
                  <c:v>2.0000000000000004E-2</c:v>
                </c:pt>
                <c:pt idx="9">
                  <c:v>4.0000000000000008E-2</c:v>
                </c:pt>
                <c:pt idx="10">
                  <c:v>4.0000000000000008E-2</c:v>
                </c:pt>
                <c:pt idx="11">
                  <c:v>3.0000000000000002E-2</c:v>
                </c:pt>
                <c:pt idx="12">
                  <c:v>7.0000000000000021E-2</c:v>
                </c:pt>
                <c:pt idx="13">
                  <c:v>6.0000000000000005E-2</c:v>
                </c:pt>
                <c:pt idx="14">
                  <c:v>0</c:v>
                </c:pt>
              </c:numCache>
            </c:numRef>
          </c:val>
        </c:ser>
        <c:ser>
          <c:idx val="5"/>
          <c:order val="4"/>
          <c:tx>
            <c:strRef>
              <c:f>Lonkat!$W$20</c:f>
              <c:strCache>
                <c:ptCount val="1"/>
                <c:pt idx="0">
                  <c:v>E</c:v>
                </c:pt>
              </c:strCache>
            </c:strRef>
          </c:tx>
          <c:cat>
            <c:numRef>
              <c:f>Lonkat!$R$21:$R$35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Lonkat!$W$21:$W$35</c:f>
              <c:numCache>
                <c:formatCode>0%</c:formatCode>
                <c:ptCount val="15"/>
                <c:pt idx="0">
                  <c:v>1.0000000000000002E-2</c:v>
                </c:pt>
                <c:pt idx="1">
                  <c:v>0</c:v>
                </c:pt>
                <c:pt idx="2">
                  <c:v>1.0000000000000002E-2</c:v>
                </c:pt>
                <c:pt idx="3">
                  <c:v>1.0000000000000002E-2</c:v>
                </c:pt>
                <c:pt idx="4">
                  <c:v>0</c:v>
                </c:pt>
                <c:pt idx="5">
                  <c:v>1.0000000000000002E-2</c:v>
                </c:pt>
                <c:pt idx="6">
                  <c:v>0</c:v>
                </c:pt>
                <c:pt idx="7">
                  <c:v>1.0000000000000002E-2</c:v>
                </c:pt>
                <c:pt idx="8">
                  <c:v>0</c:v>
                </c:pt>
                <c:pt idx="9">
                  <c:v>1.0000000000000002E-2</c:v>
                </c:pt>
                <c:pt idx="10">
                  <c:v>0</c:v>
                </c:pt>
                <c:pt idx="11">
                  <c:v>1.0000000000000002E-2</c:v>
                </c:pt>
                <c:pt idx="12">
                  <c:v>1.0000000000000002E-2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dLbls/>
        <c:gapWidth val="55"/>
        <c:overlap val="100"/>
        <c:axId val="96710656"/>
        <c:axId val="96712192"/>
      </c:barChart>
      <c:catAx>
        <c:axId val="967106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96712192"/>
        <c:crosses val="autoZero"/>
        <c:lblAlgn val="ctr"/>
        <c:lblOffset val="100"/>
      </c:catAx>
      <c:valAx>
        <c:axId val="96712192"/>
        <c:scaling>
          <c:orientation val="minMax"/>
        </c:scaling>
        <c:axPos val="l"/>
        <c:majorGridlines/>
        <c:numFmt formatCode="0\ 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967106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fi-FI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</c:trendline>
          <c:trendline>
            <c:trendlineType val="linear"/>
            <c:dispRSqr val="1"/>
            <c:dispEq val="1"/>
            <c:trendlineLbl>
              <c:layout>
                <c:manualLayout>
                  <c:x val="0.37438363954505693"/>
                  <c:y val="-0.1897419072615923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</a:defRPr>
                  </a:pPr>
                  <a:endParaRPr lang="fi-FI"/>
                </a:p>
              </c:txPr>
            </c:trendlineLbl>
          </c:trendline>
          <c:xVal>
            <c:numRef>
              <c:f>Lonkat!$R$21:$R$33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xVal>
          <c:yVal>
            <c:numRef>
              <c:f>Lonkat!$S$21:$S$33</c:f>
              <c:numCache>
                <c:formatCode>0%</c:formatCode>
                <c:ptCount val="13"/>
                <c:pt idx="0">
                  <c:v>0.51</c:v>
                </c:pt>
                <c:pt idx="1">
                  <c:v>0.54</c:v>
                </c:pt>
                <c:pt idx="2">
                  <c:v>0.44</c:v>
                </c:pt>
                <c:pt idx="3">
                  <c:v>0.62000000000000011</c:v>
                </c:pt>
                <c:pt idx="4">
                  <c:v>0.52</c:v>
                </c:pt>
                <c:pt idx="5">
                  <c:v>0.42000000000000004</c:v>
                </c:pt>
                <c:pt idx="6">
                  <c:v>0.45</c:v>
                </c:pt>
                <c:pt idx="7">
                  <c:v>0.55000000000000004</c:v>
                </c:pt>
                <c:pt idx="8">
                  <c:v>0.56999999999999995</c:v>
                </c:pt>
                <c:pt idx="9">
                  <c:v>0.58000000000000007</c:v>
                </c:pt>
                <c:pt idx="10">
                  <c:v>0.43000000000000005</c:v>
                </c:pt>
                <c:pt idx="11">
                  <c:v>0.54</c:v>
                </c:pt>
                <c:pt idx="12">
                  <c:v>0.42000000000000004</c:v>
                </c:pt>
              </c:numCache>
            </c:numRef>
          </c:yVal>
        </c:ser>
        <c:dLbls/>
        <c:axId val="97013120"/>
        <c:axId val="97027200"/>
      </c:scatterChart>
      <c:valAx>
        <c:axId val="9701312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/>
            </a:pPr>
            <a:endParaRPr lang="fi-FI"/>
          </a:p>
        </c:txPr>
        <c:crossAx val="97027200"/>
        <c:crosses val="autoZero"/>
        <c:crossBetween val="midCat"/>
      </c:valAx>
      <c:valAx>
        <c:axId val="9702720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97013120"/>
        <c:crosses val="autoZero"/>
        <c:crossBetween val="midCat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pivotSource>
    <c:name>[Jalostukseen käytetyt koirat 2011_2015.xlsx]Taulukot!Pivot-taulukko1</c:name>
    <c:fmtId val="4"/>
  </c:pivotSource>
  <c:chart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</c:pivotFmts>
    <c:plotArea>
      <c:layout/>
      <c:lineChart>
        <c:grouping val="standard"/>
        <c:ser>
          <c:idx val="0"/>
          <c:order val="0"/>
          <c:tx>
            <c:strRef>
              <c:f>Taulukot!$B$3:$B$4</c:f>
              <c:strCache>
                <c:ptCount val="1"/>
                <c:pt idx="0">
                  <c:v>emä</c:v>
                </c:pt>
              </c:strCache>
            </c:strRef>
          </c:tx>
          <c:marker>
            <c:symbol val="none"/>
          </c:marker>
          <c:cat>
            <c:strRef>
              <c:f>Taulukot!$A$5:$A$10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strCache>
            </c:strRef>
          </c:cat>
          <c:val>
            <c:numRef>
              <c:f>Taulukot!$B$5:$B$10</c:f>
              <c:numCache>
                <c:formatCode>_-* #,##0.0\ _€_-;\-* #,##0.0\ _€_-;_-* "-"??\ _€_-;_-@_-</c:formatCode>
                <c:ptCount val="5"/>
                <c:pt idx="0">
                  <c:v>102.14705882352939</c:v>
                </c:pt>
                <c:pt idx="1">
                  <c:v>102.7348484848485</c:v>
                </c:pt>
                <c:pt idx="2">
                  <c:v>104.34814814814816</c:v>
                </c:pt>
                <c:pt idx="3">
                  <c:v>103.33333333333331</c:v>
                </c:pt>
                <c:pt idx="4">
                  <c:v>103.91489361702129</c:v>
                </c:pt>
              </c:numCache>
            </c:numRef>
          </c:val>
        </c:ser>
        <c:ser>
          <c:idx val="1"/>
          <c:order val="1"/>
          <c:tx>
            <c:strRef>
              <c:f>Taulukot!$C$3:$C$4</c:f>
              <c:strCache>
                <c:ptCount val="1"/>
                <c:pt idx="0">
                  <c:v>isä</c:v>
                </c:pt>
              </c:strCache>
            </c:strRef>
          </c:tx>
          <c:marker>
            <c:symbol val="none"/>
          </c:marker>
          <c:cat>
            <c:strRef>
              <c:f>Taulukot!$A$5:$A$10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strCache>
            </c:strRef>
          </c:cat>
          <c:val>
            <c:numRef>
              <c:f>Taulukot!$C$5:$C$10</c:f>
              <c:numCache>
                <c:formatCode>_-* #,##0.0\ _€_-;\-* #,##0.0\ _€_-;_-* "-"??\ _€_-;_-@_-</c:formatCode>
                <c:ptCount val="5"/>
                <c:pt idx="0">
                  <c:v>104.16911764705883</c:v>
                </c:pt>
                <c:pt idx="1">
                  <c:v>103.16666666666667</c:v>
                </c:pt>
                <c:pt idx="2">
                  <c:v>98.134328358208947</c:v>
                </c:pt>
                <c:pt idx="3">
                  <c:v>102.5846153846154</c:v>
                </c:pt>
                <c:pt idx="4">
                  <c:v>103.06766917293234</c:v>
                </c:pt>
              </c:numCache>
            </c:numRef>
          </c:val>
        </c:ser>
        <c:dLbls/>
        <c:marker val="1"/>
        <c:axId val="97084160"/>
        <c:axId val="97085696"/>
      </c:lineChart>
      <c:catAx>
        <c:axId val="97084160"/>
        <c:scaling>
          <c:orientation val="minMax"/>
        </c:scaling>
        <c:axPos val="b"/>
        <c:tickLblPos val="nextTo"/>
        <c:crossAx val="97085696"/>
        <c:crosses val="autoZero"/>
        <c:auto val="1"/>
        <c:lblAlgn val="ctr"/>
        <c:lblOffset val="100"/>
      </c:catAx>
      <c:valAx>
        <c:axId val="97085696"/>
        <c:scaling>
          <c:orientation val="minMax"/>
        </c:scaling>
        <c:axPos val="l"/>
        <c:majorGridlines/>
        <c:numFmt formatCode="_-* #,##0.0\ _€_-;\-* #,##0.0\ _€_-;_-* &quot;-&quot;??\ _€_-;_-@_-" sourceLinked="1"/>
        <c:tickLblPos val="nextTo"/>
        <c:crossAx val="9708416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pivotSource>
    <c:name>[Jalostukseen käytetyt koirat 2011_2015.xlsx]Taulukot!Pivot-taulukko2</c:name>
    <c:fmtId val="4"/>
  </c:pivotSource>
  <c:chart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</c:pivotFmts>
    <c:plotArea>
      <c:layout/>
      <c:barChart>
        <c:barDir val="col"/>
        <c:grouping val="percentStacked"/>
        <c:ser>
          <c:idx val="0"/>
          <c:order val="0"/>
          <c:tx>
            <c:strRef>
              <c:f>Taulukot!$B$19:$B$20</c:f>
              <c:strCache>
                <c:ptCount val="1"/>
                <c:pt idx="0">
                  <c:v>Ei</c:v>
                </c:pt>
              </c:strCache>
            </c:strRef>
          </c:tx>
          <c:cat>
            <c:strRef>
              <c:f>Taulukot!$A$21:$A$26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strCache>
            </c:strRef>
          </c:cat>
          <c:val>
            <c:numRef>
              <c:f>Taulukot!$B$21:$B$26</c:f>
              <c:numCache>
                <c:formatCode>0%</c:formatCode>
                <c:ptCount val="5"/>
                <c:pt idx="0">
                  <c:v>0.37132352941176477</c:v>
                </c:pt>
                <c:pt idx="1">
                  <c:v>0.3636363636363637</c:v>
                </c:pt>
                <c:pt idx="2">
                  <c:v>0.49442379182156138</c:v>
                </c:pt>
                <c:pt idx="3">
                  <c:v>0.3854961832061069</c:v>
                </c:pt>
                <c:pt idx="4">
                  <c:v>0.33576642335766438</c:v>
                </c:pt>
              </c:numCache>
            </c:numRef>
          </c:val>
        </c:ser>
        <c:ser>
          <c:idx val="1"/>
          <c:order val="1"/>
          <c:tx>
            <c:strRef>
              <c:f>Taulukot!$C$19:$C$20</c:f>
              <c:strCache>
                <c:ptCount val="1"/>
                <c:pt idx="0">
                  <c:v>Kyllä</c:v>
                </c:pt>
              </c:strCache>
            </c:strRef>
          </c:tx>
          <c:cat>
            <c:strRef>
              <c:f>Taulukot!$A$21:$A$26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strCache>
            </c:strRef>
          </c:cat>
          <c:val>
            <c:numRef>
              <c:f>Taulukot!$C$21:$C$26</c:f>
              <c:numCache>
                <c:formatCode>0%</c:formatCode>
                <c:ptCount val="5"/>
                <c:pt idx="0">
                  <c:v>0.6286764705882355</c:v>
                </c:pt>
                <c:pt idx="1">
                  <c:v>0.63636363636363646</c:v>
                </c:pt>
                <c:pt idx="2">
                  <c:v>0.50557620817843851</c:v>
                </c:pt>
                <c:pt idx="3">
                  <c:v>0.61450381679389332</c:v>
                </c:pt>
                <c:pt idx="4">
                  <c:v>0.66423357664233573</c:v>
                </c:pt>
              </c:numCache>
            </c:numRef>
          </c:val>
        </c:ser>
        <c:dLbls/>
        <c:overlap val="100"/>
        <c:axId val="97594368"/>
        <c:axId val="97596160"/>
      </c:barChart>
      <c:catAx>
        <c:axId val="97594368"/>
        <c:scaling>
          <c:orientation val="minMax"/>
        </c:scaling>
        <c:axPos val="b"/>
        <c:tickLblPos val="nextTo"/>
        <c:crossAx val="97596160"/>
        <c:crosses val="autoZero"/>
        <c:auto val="1"/>
        <c:lblAlgn val="ctr"/>
        <c:lblOffset val="100"/>
      </c:catAx>
      <c:valAx>
        <c:axId val="97596160"/>
        <c:scaling>
          <c:orientation val="minMax"/>
        </c:scaling>
        <c:axPos val="l"/>
        <c:majorGridlines/>
        <c:numFmt formatCode="0\ %" sourceLinked="1"/>
        <c:tickLblPos val="nextTo"/>
        <c:crossAx val="9759436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Tutkitut</a:t>
            </a:r>
            <a:r>
              <a:rPr lang="en-US" sz="1200" baseline="0"/>
              <a:t> </a:t>
            </a:r>
            <a:r>
              <a:rPr lang="en-US" sz="1200"/>
              <a:t>kpl lausuntovuoden mukaan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Kyynäret!$I$38</c:f>
              <c:strCache>
                <c:ptCount val="1"/>
                <c:pt idx="0">
                  <c:v>Yhteensä</c:v>
                </c:pt>
              </c:strCache>
            </c:strRef>
          </c:tx>
          <c:cat>
            <c:numRef>
              <c:f>Kyynäret!$H$39:$H$53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Kyynäret!$I$39:$I$53</c:f>
              <c:numCache>
                <c:formatCode>General</c:formatCode>
                <c:ptCount val="15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6</c:v>
                </c:pt>
                <c:pt idx="5">
                  <c:v>8</c:v>
                </c:pt>
                <c:pt idx="6">
                  <c:v>12</c:v>
                </c:pt>
                <c:pt idx="7">
                  <c:v>24</c:v>
                </c:pt>
                <c:pt idx="8">
                  <c:v>20</c:v>
                </c:pt>
                <c:pt idx="9">
                  <c:v>39</c:v>
                </c:pt>
                <c:pt idx="10">
                  <c:v>39</c:v>
                </c:pt>
                <c:pt idx="11">
                  <c:v>51</c:v>
                </c:pt>
                <c:pt idx="12">
                  <c:v>56</c:v>
                </c:pt>
                <c:pt idx="13">
                  <c:v>79</c:v>
                </c:pt>
                <c:pt idx="14">
                  <c:v>98</c:v>
                </c:pt>
              </c:numCache>
            </c:numRef>
          </c:val>
        </c:ser>
        <c:dLbls/>
        <c:axId val="97634560"/>
        <c:axId val="97640448"/>
      </c:barChart>
      <c:catAx>
        <c:axId val="976345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97640448"/>
        <c:crosses val="autoZero"/>
        <c:auto val="1"/>
        <c:lblAlgn val="ctr"/>
        <c:lblOffset val="100"/>
      </c:catAx>
      <c:valAx>
        <c:axId val="976404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97634560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Tutkittujen osuus rek.vuoden mukaan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Kyynäret!$B$19</c:f>
              <c:strCache>
                <c:ptCount val="1"/>
                <c:pt idx="0">
                  <c:v>Tutkittu</c:v>
                </c:pt>
              </c:strCache>
            </c:strRef>
          </c:tx>
          <c:cat>
            <c:numRef>
              <c:f>Kyynäret!$A$20:$A$34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Kyynäret!$B$20:$B$34</c:f>
              <c:numCache>
                <c:formatCode>0%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1.0000000000000002E-2</c:v>
                </c:pt>
                <c:pt idx="3">
                  <c:v>2.0000000000000004E-2</c:v>
                </c:pt>
                <c:pt idx="4">
                  <c:v>1.0000000000000002E-2</c:v>
                </c:pt>
                <c:pt idx="5">
                  <c:v>3.0000000000000002E-2</c:v>
                </c:pt>
                <c:pt idx="6">
                  <c:v>3.0000000000000002E-2</c:v>
                </c:pt>
                <c:pt idx="7">
                  <c:v>0.05</c:v>
                </c:pt>
                <c:pt idx="8">
                  <c:v>6.0000000000000005E-2</c:v>
                </c:pt>
                <c:pt idx="9">
                  <c:v>8.0000000000000016E-2</c:v>
                </c:pt>
                <c:pt idx="10">
                  <c:v>8.0000000000000016E-2</c:v>
                </c:pt>
                <c:pt idx="11">
                  <c:v>9.0000000000000011E-2</c:v>
                </c:pt>
                <c:pt idx="12">
                  <c:v>0.1</c:v>
                </c:pt>
                <c:pt idx="13">
                  <c:v>7.0000000000000021E-2</c:v>
                </c:pt>
                <c:pt idx="14">
                  <c:v>0</c:v>
                </c:pt>
              </c:numCache>
            </c:numRef>
          </c:val>
        </c:ser>
        <c:dLbls/>
        <c:axId val="97652096"/>
        <c:axId val="97674368"/>
      </c:barChart>
      <c:catAx>
        <c:axId val="976520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97674368"/>
        <c:crosses val="autoZero"/>
        <c:auto val="1"/>
        <c:lblAlgn val="ctr"/>
        <c:lblOffset val="100"/>
      </c:catAx>
      <c:valAx>
        <c:axId val="9767436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97652096"/>
        <c:crosses val="autoZero"/>
        <c:crossBetween val="between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Tutkitut kpl lausuntovuoden mukaan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Polvet!$K$38</c:f>
              <c:strCache>
                <c:ptCount val="1"/>
                <c:pt idx="0">
                  <c:v>Yhteensä</c:v>
                </c:pt>
              </c:strCache>
            </c:strRef>
          </c:tx>
          <c:cat>
            <c:numRef>
              <c:f>Polvet!$J$39:$J$53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Polvet!$K$39:$K$53</c:f>
              <c:numCache>
                <c:formatCode>General</c:formatCode>
                <c:ptCount val="15"/>
                <c:pt idx="0">
                  <c:v>2</c:v>
                </c:pt>
                <c:pt idx="1">
                  <c:v>0</c:v>
                </c:pt>
                <c:pt idx="2">
                  <c:v>3</c:v>
                </c:pt>
                <c:pt idx="3">
                  <c:v>6</c:v>
                </c:pt>
                <c:pt idx="4">
                  <c:v>6</c:v>
                </c:pt>
                <c:pt idx="5">
                  <c:v>7</c:v>
                </c:pt>
                <c:pt idx="6">
                  <c:v>11</c:v>
                </c:pt>
                <c:pt idx="7">
                  <c:v>9</c:v>
                </c:pt>
                <c:pt idx="8">
                  <c:v>20</c:v>
                </c:pt>
                <c:pt idx="9">
                  <c:v>31</c:v>
                </c:pt>
                <c:pt idx="10">
                  <c:v>21</c:v>
                </c:pt>
                <c:pt idx="11">
                  <c:v>22</c:v>
                </c:pt>
                <c:pt idx="12">
                  <c:v>48</c:v>
                </c:pt>
                <c:pt idx="13">
                  <c:v>142</c:v>
                </c:pt>
                <c:pt idx="14">
                  <c:v>136</c:v>
                </c:pt>
              </c:numCache>
            </c:numRef>
          </c:val>
        </c:ser>
        <c:dLbls/>
        <c:axId val="97711232"/>
        <c:axId val="97712768"/>
      </c:barChart>
      <c:catAx>
        <c:axId val="977112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97712768"/>
        <c:crosses val="autoZero"/>
        <c:auto val="1"/>
        <c:lblAlgn val="ctr"/>
        <c:lblOffset val="100"/>
      </c:catAx>
      <c:valAx>
        <c:axId val="977127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97711232"/>
        <c:crosses val="autoZero"/>
        <c:crossBetween val="between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title>
      <c:tx>
        <c:rich>
          <a:bodyPr/>
          <a:lstStyle/>
          <a:p>
            <a:pPr>
              <a:defRPr sz="1200"/>
            </a:pPr>
            <a:r>
              <a:rPr lang="en-US" sz="1200" b="1" i="0" baseline="0">
                <a:effectLst/>
              </a:rPr>
              <a:t>Tutkittujen osuus rek.vuoden mukaan </a:t>
            </a:r>
            <a:endParaRPr lang="fi-FI" sz="1200">
              <a:effectLst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Polvet!$B$19</c:f>
              <c:strCache>
                <c:ptCount val="1"/>
                <c:pt idx="0">
                  <c:v>Tutkittu</c:v>
                </c:pt>
              </c:strCache>
            </c:strRef>
          </c:tx>
          <c:cat>
            <c:numRef>
              <c:f>Polvet!$A$20:$A$34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Polvet!$B$20:$B$34</c:f>
              <c:numCache>
                <c:formatCode>0%</c:formatCode>
                <c:ptCount val="15"/>
                <c:pt idx="0">
                  <c:v>1.0000000000000002E-2</c:v>
                </c:pt>
                <c:pt idx="1">
                  <c:v>1.0000000000000002E-2</c:v>
                </c:pt>
                <c:pt idx="2">
                  <c:v>1.0000000000000002E-2</c:v>
                </c:pt>
                <c:pt idx="3">
                  <c:v>2.0000000000000004E-2</c:v>
                </c:pt>
                <c:pt idx="4">
                  <c:v>2.0000000000000004E-2</c:v>
                </c:pt>
                <c:pt idx="5">
                  <c:v>3.0000000000000002E-2</c:v>
                </c:pt>
                <c:pt idx="6">
                  <c:v>3.0000000000000002E-2</c:v>
                </c:pt>
                <c:pt idx="7">
                  <c:v>4.0000000000000008E-2</c:v>
                </c:pt>
                <c:pt idx="8">
                  <c:v>6.0000000000000005E-2</c:v>
                </c:pt>
                <c:pt idx="9">
                  <c:v>7.0000000000000021E-2</c:v>
                </c:pt>
                <c:pt idx="10">
                  <c:v>7.0000000000000021E-2</c:v>
                </c:pt>
                <c:pt idx="11">
                  <c:v>0.11</c:v>
                </c:pt>
                <c:pt idx="12">
                  <c:v>0.12000000000000001</c:v>
                </c:pt>
                <c:pt idx="13">
                  <c:v>8.0000000000000016E-2</c:v>
                </c:pt>
                <c:pt idx="14">
                  <c:v>0</c:v>
                </c:pt>
              </c:numCache>
            </c:numRef>
          </c:val>
        </c:ser>
        <c:dLbls/>
        <c:axId val="97753344"/>
        <c:axId val="97763328"/>
      </c:barChart>
      <c:catAx>
        <c:axId val="977533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97763328"/>
        <c:crosses val="autoZero"/>
        <c:auto val="1"/>
        <c:lblAlgn val="ctr"/>
        <c:lblOffset val="100"/>
      </c:catAx>
      <c:valAx>
        <c:axId val="9776332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97753344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E8F68-911A-4D7C-8C55-7DB04AA6114F}" type="datetimeFigureOut">
              <a:rPr lang="fi-FI" smtClean="0"/>
              <a:pPr/>
              <a:t>9.1.2019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A1B99-388E-4326-B32D-EFAA9A0DF45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56373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Tein tämän koska viime vuonna oli puhetta</a:t>
            </a:r>
            <a:r>
              <a:rPr lang="fi-FI" baseline="0" dirty="0" smtClean="0"/>
              <a:t> siitä että </a:t>
            </a:r>
            <a:r>
              <a:rPr lang="fi-FI" baseline="0" dirty="0" err="1" smtClean="0"/>
              <a:t>A-lonkkaisten</a:t>
            </a:r>
            <a:r>
              <a:rPr lang="fi-FI" baseline="0" dirty="0" smtClean="0"/>
              <a:t> osuus olisi laskenut merkittävästi mutta nyt ei enää näyttänyt siltä niin halusin tarkistaa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A1B99-388E-4326-B32D-EFAA9A0DF45A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11660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Mielenkiintoista että uroksilta ei vaadita sen korkeampia </a:t>
            </a:r>
            <a:r>
              <a:rPr lang="fi-FI" dirty="0" err="1" smtClean="0"/>
              <a:t>Blupeja</a:t>
            </a:r>
            <a:r>
              <a:rPr lang="fi-FI" dirty="0" smtClean="0"/>
              <a:t> kun uroksia kuitenkin käytetään jalostukseen puolet vähemmän kuin narttuja!</a:t>
            </a:r>
          </a:p>
          <a:p>
            <a:r>
              <a:rPr lang="fi-FI" dirty="0" smtClean="0"/>
              <a:t>Olisikohan meidän </a:t>
            </a:r>
            <a:r>
              <a:rPr lang="fi-FI" dirty="0" err="1" smtClean="0"/>
              <a:t>Bluprajan</a:t>
            </a:r>
            <a:r>
              <a:rPr lang="fi-FI" dirty="0" smtClean="0"/>
              <a:t> nosto 100&gt;101 voinut vaikuttaa 2015 tuloksiin positiivisesti vai onko toiveajattelua </a:t>
            </a:r>
            <a:r>
              <a:rPr lang="fi-FI" dirty="0" smtClean="0">
                <a:sym typeface="Wingdings" panose="05000000000000000000" pitchFamily="2" charset="2"/>
              </a:rPr>
              <a:t></a:t>
            </a:r>
            <a:endParaRPr lang="fi-FI" dirty="0" smtClean="0"/>
          </a:p>
          <a:p>
            <a:r>
              <a:rPr lang="fi-FI" dirty="0" smtClean="0"/>
              <a:t>Löytyisikö jotain selitystä vuodelle 2013?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A1B99-388E-4326-B32D-EFAA9A0DF45A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356496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Uroksilla sallitaan taas huonompia tuloksia!?!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A1B99-388E-4326-B32D-EFAA9A0DF45A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51269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dirty="0" err="1" smtClean="0"/>
              <a:t>Yksvärisillä</a:t>
            </a:r>
            <a:r>
              <a:rPr lang="fi-FI" sz="1200" dirty="0" smtClean="0"/>
              <a:t> ”matadorien” käyttö tavallisempaa, kahdella </a:t>
            </a:r>
            <a:r>
              <a:rPr lang="fi-FI" sz="1200" dirty="0" err="1" smtClean="0"/>
              <a:t>ekalla</a:t>
            </a:r>
            <a:r>
              <a:rPr lang="fi-FI" sz="1200" dirty="0" smtClean="0"/>
              <a:t> </a:t>
            </a:r>
            <a:r>
              <a:rPr lang="fi-FI" sz="1200" dirty="0" err="1" smtClean="0"/>
              <a:t>Blup</a:t>
            </a:r>
            <a:r>
              <a:rPr lang="fi-FI" sz="1200" dirty="0" smtClean="0"/>
              <a:t>&lt;100, luonne ehkä ratkaissut? Ja ensimmäisen kohdalla SS% kun on tuontikoira?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A1B99-388E-4326-B32D-EFAA9A0DF45A}" type="slidenum">
              <a:rPr lang="fi-FI" smtClean="0"/>
              <a:pPr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4003982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pPr/>
              <a:t>9.1.2019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86337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pPr/>
              <a:t>9.1.2019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425459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pPr/>
              <a:t>9.1.2019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9110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pPr/>
              <a:t>9.1.2019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61527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pPr/>
              <a:t>9.1.2019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81114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pPr/>
              <a:t>9.1.2019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16776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pPr/>
              <a:t>9.1.2019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98656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pPr/>
              <a:t>9.1.2019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45376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pPr/>
              <a:t>9.1.2019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91601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pPr/>
              <a:t>9.1.2019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69472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5F4-22BF-44EE-9C02-ED92B46EA7E6}" type="datetimeFigureOut">
              <a:rPr lang="fi-FI" smtClean="0"/>
              <a:pPr/>
              <a:t>9.1.2019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639-AFE7-460D-A399-AFB8F298B75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25830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A55F4-22BF-44EE-9C02-ED92B46EA7E6}" type="datetimeFigureOut">
              <a:rPr lang="fi-FI" smtClean="0"/>
              <a:pPr/>
              <a:t>9.1.2019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69639-AFE7-460D-A399-AFB8F298B75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414606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Rotukohtainen neuvottelu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Jalostustilastot 2001-2015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3333454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000" dirty="0" smtClean="0"/>
              <a:t>Kyynäreisiin on viime aikoina kiinnitetty selkeästi enemmän huomiota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700" dirty="0"/>
              <a:t>S</a:t>
            </a:r>
            <a:r>
              <a:rPr lang="fi-FI" sz="2700" dirty="0" smtClean="0"/>
              <a:t>ilti tutkitaan edelleen alle 10% kaikista koirista</a:t>
            </a:r>
            <a:endParaRPr lang="fi-FI" sz="27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92707114"/>
              </p:ext>
            </p:extLst>
          </p:nvPr>
        </p:nvGraphicFramePr>
        <p:xfrm>
          <a:off x="457200" y="1600201"/>
          <a:ext cx="4114800" cy="4205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Kaavi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28634094"/>
              </p:ext>
            </p:extLst>
          </p:nvPr>
        </p:nvGraphicFramePr>
        <p:xfrm>
          <a:off x="4572000" y="1556792"/>
          <a:ext cx="417646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31010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600" dirty="0" smtClean="0"/>
              <a:t>Kyynäreissä edelleen löydetty hyvin vähän ongelmia</a:t>
            </a:r>
            <a:endParaRPr lang="fi-FI" sz="3600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86251072"/>
              </p:ext>
            </p:extLst>
          </p:nvPr>
        </p:nvGraphicFramePr>
        <p:xfrm>
          <a:off x="827581" y="1628796"/>
          <a:ext cx="7560840" cy="4464506"/>
        </p:xfrm>
        <a:graphic>
          <a:graphicData uri="http://schemas.openxmlformats.org/drawingml/2006/table">
            <a:tbl>
              <a:tblPr/>
              <a:tblGrid>
                <a:gridCol w="1080120"/>
                <a:gridCol w="1080120"/>
                <a:gridCol w="1080120"/>
                <a:gridCol w="1080120"/>
                <a:gridCol w="1080120"/>
                <a:gridCol w="1080120"/>
                <a:gridCol w="1080120"/>
              </a:tblGrid>
              <a:tr h="38111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Vuosi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Syntyneitä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Yhteensä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</a:tr>
              <a:tr h="272226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2001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576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226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426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226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2003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605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226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2004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678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226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2005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561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226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2006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657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226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2007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675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226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2008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636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226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2009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647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226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709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226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2011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691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53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226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652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59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61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226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2013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743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77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78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226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2014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691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226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2015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681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79295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POLVET</a:t>
            </a: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295666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000" dirty="0" smtClean="0"/>
              <a:t>Myös polviin kiinnitetään nykyään selkeästi enemmän huomiota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700" dirty="0" smtClean="0"/>
              <a:t>Polvia tutkitaan suunnilleen saman verran kuin Kyynäriä</a:t>
            </a:r>
            <a:endParaRPr lang="fi-FI" sz="2700" dirty="0"/>
          </a:p>
        </p:txBody>
      </p:sp>
      <p:graphicFrame>
        <p:nvGraphicFramePr>
          <p:cNvPr id="4" name="Kaavi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94117360"/>
              </p:ext>
            </p:extLst>
          </p:nvPr>
        </p:nvGraphicFramePr>
        <p:xfrm>
          <a:off x="539552" y="1772816"/>
          <a:ext cx="403244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58672289"/>
              </p:ext>
            </p:extLst>
          </p:nvPr>
        </p:nvGraphicFramePr>
        <p:xfrm>
          <a:off x="4644008" y="1700808"/>
          <a:ext cx="4114800" cy="442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549315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600" dirty="0" smtClean="0"/>
              <a:t>Polvissa on nyt löytynyt jonkin verran 1 ja yksittäisiä 2 ja 3 polviakin</a:t>
            </a:r>
            <a:endParaRPr lang="fi-FI" sz="36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62337850"/>
              </p:ext>
            </p:extLst>
          </p:nvPr>
        </p:nvGraphicFramePr>
        <p:xfrm>
          <a:off x="755576" y="1844824"/>
          <a:ext cx="7632849" cy="4392493"/>
        </p:xfrm>
        <a:graphic>
          <a:graphicData uri="http://schemas.openxmlformats.org/drawingml/2006/table">
            <a:tbl>
              <a:tblPr/>
              <a:tblGrid>
                <a:gridCol w="1090407"/>
                <a:gridCol w="1090407"/>
                <a:gridCol w="1090407"/>
                <a:gridCol w="1090407"/>
                <a:gridCol w="1090407"/>
                <a:gridCol w="1090407"/>
                <a:gridCol w="1090407"/>
              </a:tblGrid>
              <a:tr h="374968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Vuosi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Syntyneitä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8CD8"/>
                    </a:solidFill>
                  </a:tcPr>
                </a:tc>
              </a:tr>
              <a:tr h="26783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2001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576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783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426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783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2003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605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783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2004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678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783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2005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561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783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2006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657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783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2007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675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783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2008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636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783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2009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647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783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709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783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2011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691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783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2012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652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783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2013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743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783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2014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691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783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2015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681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01426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000" dirty="0" smtClean="0"/>
              <a:t>2015 jalostuksessa käytetyiltä koirilta 17% oli kyynärät ja 34% polvet tutkittu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51745214"/>
              </p:ext>
            </p:extLst>
          </p:nvPr>
        </p:nvGraphicFramePr>
        <p:xfrm>
          <a:off x="1115615" y="1484795"/>
          <a:ext cx="6696747" cy="4798300"/>
        </p:xfrm>
        <a:graphic>
          <a:graphicData uri="http://schemas.openxmlformats.org/drawingml/2006/table">
            <a:tbl>
              <a:tblPr/>
              <a:tblGrid>
                <a:gridCol w="1474979"/>
                <a:gridCol w="1373256"/>
                <a:gridCol w="627291"/>
                <a:gridCol w="627291"/>
                <a:gridCol w="627291"/>
                <a:gridCol w="627291"/>
                <a:gridCol w="1339348"/>
              </a:tblGrid>
              <a:tr h="1851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Määrä  / </a:t>
                      </a:r>
                      <a:r>
                        <a:rPr lang="fi-FI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Kyynär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Sarakeotsikot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51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Riviotsikot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Kaikki yhteensä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emä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0/0</a:t>
                      </a:r>
                    </a:p>
                  </a:txBody>
                  <a:tcPr marL="81467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5111"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7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1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1/1</a:t>
                      </a:r>
                    </a:p>
                  </a:txBody>
                  <a:tcPr marL="81467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1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isä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0/0</a:t>
                      </a:r>
                    </a:p>
                  </a:txBody>
                  <a:tcPr marL="81467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51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0/1</a:t>
                      </a:r>
                    </a:p>
                  </a:txBody>
                  <a:tcPr marL="81467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141"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7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Kaikki yhteensä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5141"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1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Määrä  / Polvet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Sarakeotsikot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51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Riviotsikot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Kaikki yhteensä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1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emä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11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22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31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25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40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129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0/0</a:t>
                      </a:r>
                    </a:p>
                  </a:txBody>
                  <a:tcPr marL="81467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11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21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31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25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40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128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51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 1/0</a:t>
                      </a:r>
                    </a:p>
                  </a:txBody>
                  <a:tcPr marL="81467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1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1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141"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7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1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isä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23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16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35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44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50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168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0/0</a:t>
                      </a:r>
                    </a:p>
                  </a:txBody>
                  <a:tcPr marL="81467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22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15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33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42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48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160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51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0/med 1</a:t>
                      </a:r>
                    </a:p>
                  </a:txBody>
                  <a:tcPr marL="81467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1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2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1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4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1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 1/0</a:t>
                      </a:r>
                    </a:p>
                  </a:txBody>
                  <a:tcPr marL="81467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1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1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2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1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 1/med 1</a:t>
                      </a:r>
                    </a:p>
                  </a:txBody>
                  <a:tcPr marL="81467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2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2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141"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67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4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Kaikki yhteensä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34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38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66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69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90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297   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51862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SILMÄT</a:t>
            </a: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295666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000" dirty="0" smtClean="0"/>
              <a:t>Silmiä tutkitaan hieman vähemmän kuin lonkkia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700" dirty="0" smtClean="0"/>
              <a:t>Täysin </a:t>
            </a:r>
            <a:r>
              <a:rPr lang="fi-FI" sz="2700" dirty="0" err="1" smtClean="0"/>
              <a:t>clear</a:t>
            </a:r>
            <a:r>
              <a:rPr lang="fi-FI" sz="2700" dirty="0" smtClean="0"/>
              <a:t> ovat vain noin puolet</a:t>
            </a:r>
            <a:endParaRPr lang="fi-FI" sz="27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91873845"/>
              </p:ext>
            </p:extLst>
          </p:nvPr>
        </p:nvGraphicFramePr>
        <p:xfrm>
          <a:off x="457200" y="1700808"/>
          <a:ext cx="4114800" cy="4425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Kaavi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6966083"/>
              </p:ext>
            </p:extLst>
          </p:nvPr>
        </p:nvGraphicFramePr>
        <p:xfrm>
          <a:off x="4499992" y="1700808"/>
          <a:ext cx="417646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492055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600" dirty="0" smtClean="0"/>
              <a:t>10 tavallisimman silmäsairauden kehitys syntymävuoden mukaan</a:t>
            </a:r>
            <a:br>
              <a:rPr lang="fi-FI" sz="3600" dirty="0" smtClean="0"/>
            </a:br>
            <a:r>
              <a:rPr lang="fi-FI" sz="2400" dirty="0" smtClean="0"/>
              <a:t>Ylivoimaisesti tavallisinta on </a:t>
            </a:r>
            <a:r>
              <a:rPr lang="fi-FI" sz="2400" dirty="0" err="1" smtClean="0"/>
              <a:t>Distichiasis/ylimääräisiä</a:t>
            </a:r>
            <a:r>
              <a:rPr lang="fi-FI" sz="2400" dirty="0" smtClean="0"/>
              <a:t> ripsiä</a:t>
            </a:r>
            <a:endParaRPr lang="fi-FI" sz="2400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10409814"/>
              </p:ext>
            </p:extLst>
          </p:nvPr>
        </p:nvGraphicFramePr>
        <p:xfrm>
          <a:off x="457200" y="1988835"/>
          <a:ext cx="8219249" cy="37195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2055"/>
                <a:gridCol w="418371"/>
                <a:gridCol w="418371"/>
                <a:gridCol w="418371"/>
                <a:gridCol w="418371"/>
                <a:gridCol w="418371"/>
                <a:gridCol w="418371"/>
                <a:gridCol w="418371"/>
                <a:gridCol w="418371"/>
                <a:gridCol w="418371"/>
                <a:gridCol w="418371"/>
                <a:gridCol w="418371"/>
                <a:gridCol w="418371"/>
                <a:gridCol w="418371"/>
                <a:gridCol w="418371"/>
              </a:tblGrid>
              <a:tr h="294033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 dirty="0">
                          <a:effectLst/>
                        </a:rPr>
                        <a:t>2001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 dirty="0">
                          <a:effectLst/>
                        </a:rPr>
                        <a:t>2002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>
                          <a:effectLst/>
                        </a:rPr>
                        <a:t>2003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 dirty="0">
                          <a:effectLst/>
                        </a:rPr>
                        <a:t>2004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>
                          <a:effectLst/>
                        </a:rPr>
                        <a:t>2005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 dirty="0">
                          <a:effectLst/>
                        </a:rPr>
                        <a:t>2006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>
                          <a:effectLst/>
                        </a:rPr>
                        <a:t>2007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>
                          <a:effectLst/>
                        </a:rPr>
                        <a:t>2008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>
                          <a:effectLst/>
                        </a:rPr>
                        <a:t>2009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>
                          <a:effectLst/>
                        </a:rPr>
                        <a:t>2010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>
                          <a:effectLst/>
                        </a:rPr>
                        <a:t>2011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 dirty="0">
                          <a:effectLst/>
                        </a:rPr>
                        <a:t>2012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 dirty="0">
                          <a:effectLst/>
                        </a:rPr>
                        <a:t>2013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 dirty="0">
                          <a:effectLst/>
                        </a:rPr>
                        <a:t>2014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</a:tr>
              <a:tr h="29403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 err="1">
                          <a:effectLst/>
                        </a:rPr>
                        <a:t>Distichiasis</a:t>
                      </a:r>
                      <a:r>
                        <a:rPr lang="fi-FI" sz="1100" b="0" u="none" strike="noStrike" dirty="0">
                          <a:effectLst/>
                        </a:rPr>
                        <a:t>, todettu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21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85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96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87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</a:tr>
              <a:tr h="29403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effectLst/>
                        </a:rPr>
                        <a:t>Määrittelemättömiä ylimääräisiä ripsiä/karvoja, todettu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30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21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</a:tr>
              <a:tr h="29403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effectLst/>
                        </a:rPr>
                        <a:t>Puutteellinen kyynelkanavan aukko, todettu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2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</a:tr>
              <a:tr h="29403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 err="1">
                          <a:effectLst/>
                        </a:rPr>
                        <a:t>Makroblepharon</a:t>
                      </a:r>
                      <a:r>
                        <a:rPr lang="fi-FI" sz="1100" b="0" u="none" strike="noStrike" dirty="0">
                          <a:effectLst/>
                        </a:rPr>
                        <a:t>, todettu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5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</a:tr>
              <a:tr h="29403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effectLst/>
                        </a:rPr>
                        <a:t>PPM, diagnoosi avoin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</a:tr>
              <a:tr h="29403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effectLst/>
                        </a:rPr>
                        <a:t>Silmäluomen ulospäin kiertyminen, todettu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</a:tr>
              <a:tr h="29403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 err="1">
                          <a:effectLst/>
                        </a:rPr>
                        <a:t>Ektooppinen</a:t>
                      </a:r>
                      <a:r>
                        <a:rPr lang="fi-FI" sz="1100" b="0" u="none" strike="noStrike" dirty="0">
                          <a:effectLst/>
                        </a:rPr>
                        <a:t> </a:t>
                      </a:r>
                      <a:r>
                        <a:rPr lang="fi-FI" sz="1100" b="0" u="none" strike="noStrike" dirty="0" err="1">
                          <a:effectLst/>
                        </a:rPr>
                        <a:t>cilia</a:t>
                      </a:r>
                      <a:r>
                        <a:rPr lang="fi-FI" sz="1100" b="0" u="none" strike="noStrike" dirty="0">
                          <a:effectLst/>
                        </a:rPr>
                        <a:t>, todettu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</a:tr>
              <a:tr h="29403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 err="1">
                          <a:effectLst/>
                        </a:rPr>
                        <a:t>Kortikaalinen</a:t>
                      </a:r>
                      <a:r>
                        <a:rPr lang="fi-FI" sz="1100" b="0" u="none" strike="noStrike" dirty="0">
                          <a:effectLst/>
                        </a:rPr>
                        <a:t> </a:t>
                      </a:r>
                      <a:r>
                        <a:rPr lang="fi-FI" sz="1100" b="0" u="none" strike="noStrike" dirty="0" err="1">
                          <a:effectLst/>
                        </a:rPr>
                        <a:t>katarakta</a:t>
                      </a:r>
                      <a:r>
                        <a:rPr lang="fi-FI" sz="1100" b="0" u="none" strike="noStrike" dirty="0">
                          <a:effectLst/>
                        </a:rPr>
                        <a:t>, todettu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2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</a:tr>
              <a:tr h="29403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effectLst/>
                        </a:rPr>
                        <a:t>RD, </a:t>
                      </a:r>
                      <a:r>
                        <a:rPr lang="fi-FI" sz="1100" b="0" u="none" strike="noStrike" dirty="0" err="1">
                          <a:effectLst/>
                        </a:rPr>
                        <a:t>multifokaali</a:t>
                      </a:r>
                      <a:r>
                        <a:rPr lang="fi-FI" sz="1100" b="0" u="none" strike="noStrike" dirty="0">
                          <a:effectLst/>
                        </a:rPr>
                        <a:t>, todettu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</a:tr>
              <a:tr h="29403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>
                          <a:effectLst/>
                        </a:rPr>
                        <a:t>Silmäluomen sisäänpäin kiertyminen, todettu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</a:tr>
              <a:tr h="29403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u="none" strike="noStrike" dirty="0" err="1">
                          <a:effectLst/>
                        </a:rPr>
                        <a:t>Posterior</a:t>
                      </a:r>
                      <a:r>
                        <a:rPr lang="fi-FI" sz="1100" b="0" u="none" strike="noStrike" dirty="0">
                          <a:effectLst/>
                        </a:rPr>
                        <a:t> polaarinen </a:t>
                      </a:r>
                      <a:r>
                        <a:rPr lang="fi-FI" sz="1100" b="0" u="none" strike="noStrike" dirty="0" err="1">
                          <a:effectLst/>
                        </a:rPr>
                        <a:t>katarakta</a:t>
                      </a:r>
                      <a:r>
                        <a:rPr lang="fi-FI" sz="1100" b="0" u="none" strike="noStrike" dirty="0">
                          <a:effectLst/>
                        </a:rPr>
                        <a:t>, todettu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2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45" marR="6545" marT="654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52219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Distichiasis</a:t>
            </a:r>
            <a:r>
              <a:rPr lang="en-US" dirty="0" smtClean="0"/>
              <a:t>/</a:t>
            </a:r>
            <a:r>
              <a:rPr lang="en-US" dirty="0" err="1" smtClean="0"/>
              <a:t>ylimääräisiä</a:t>
            </a:r>
            <a:r>
              <a:rPr lang="en-US" dirty="0" smtClean="0"/>
              <a:t> </a:t>
            </a:r>
            <a:r>
              <a:rPr lang="en-US" dirty="0" err="1" smtClean="0"/>
              <a:t>ripsiä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trendi</a:t>
            </a:r>
            <a:r>
              <a:rPr lang="en-US" dirty="0" smtClean="0"/>
              <a:t> </a:t>
            </a:r>
            <a:r>
              <a:rPr lang="en-US" dirty="0" err="1" smtClean="0"/>
              <a:t>jyrkässä</a:t>
            </a:r>
            <a:r>
              <a:rPr lang="en-US" dirty="0" smtClean="0"/>
              <a:t> </a:t>
            </a:r>
            <a:r>
              <a:rPr lang="en-US" dirty="0" err="1" smtClean="0"/>
              <a:t>kasvussa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116668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3704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Sisältö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Terveystilastot</a:t>
            </a:r>
          </a:p>
          <a:p>
            <a:pPr lvl="1"/>
            <a:r>
              <a:rPr lang="fi-FI" dirty="0" smtClean="0"/>
              <a:t>Lonkat</a:t>
            </a:r>
          </a:p>
          <a:p>
            <a:pPr lvl="1"/>
            <a:r>
              <a:rPr lang="fi-FI" dirty="0" smtClean="0"/>
              <a:t>Kyynärät</a:t>
            </a:r>
          </a:p>
          <a:p>
            <a:pPr lvl="1"/>
            <a:r>
              <a:rPr lang="fi-FI" dirty="0" smtClean="0"/>
              <a:t>Polvet</a:t>
            </a:r>
          </a:p>
          <a:p>
            <a:pPr lvl="1"/>
            <a:r>
              <a:rPr lang="fi-FI" dirty="0" smtClean="0"/>
              <a:t>Silmät</a:t>
            </a:r>
          </a:p>
          <a:p>
            <a:pPr lvl="1"/>
            <a:r>
              <a:rPr lang="fi-FI" dirty="0" smtClean="0"/>
              <a:t>Keskustelua</a:t>
            </a:r>
          </a:p>
          <a:p>
            <a:r>
              <a:rPr lang="fi-FI" dirty="0" smtClean="0"/>
              <a:t>Jalostukseen eniten käytetyt koirat</a:t>
            </a:r>
          </a:p>
          <a:p>
            <a:pPr lvl="1"/>
            <a:r>
              <a:rPr lang="fi-FI" dirty="0" smtClean="0"/>
              <a:t>Urokset</a:t>
            </a:r>
          </a:p>
          <a:p>
            <a:pPr lvl="1"/>
            <a:r>
              <a:rPr lang="fi-FI" dirty="0" smtClean="0"/>
              <a:t>Nartut</a:t>
            </a:r>
          </a:p>
          <a:p>
            <a:pPr lvl="1"/>
            <a:r>
              <a:rPr lang="fi-FI" dirty="0" smtClean="0"/>
              <a:t>Keskustelua</a:t>
            </a:r>
          </a:p>
          <a:p>
            <a:r>
              <a:rPr lang="fi-FI" dirty="0" smtClean="0"/>
              <a:t>Painopisteet/toimenpiteet vuodelle 2016 sekä ehdotukset vuosikokoukselle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752609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Jalostuksessa käytetyillä nartuilla 45% ja uroksilla 50% on </a:t>
            </a:r>
            <a:r>
              <a:rPr lang="fi-FI" dirty="0" err="1" smtClean="0"/>
              <a:t>clear</a:t>
            </a:r>
            <a:r>
              <a:rPr lang="fi-FI" dirty="0" smtClean="0"/>
              <a:t> silmät </a:t>
            </a: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02572638"/>
              </p:ext>
            </p:extLst>
          </p:nvPr>
        </p:nvGraphicFramePr>
        <p:xfrm>
          <a:off x="755578" y="1772818"/>
          <a:ext cx="7560839" cy="3672405"/>
        </p:xfrm>
        <a:graphic>
          <a:graphicData uri="http://schemas.openxmlformats.org/drawingml/2006/table">
            <a:tbl>
              <a:tblPr/>
              <a:tblGrid>
                <a:gridCol w="1889045"/>
                <a:gridCol w="1511234"/>
                <a:gridCol w="671660"/>
                <a:gridCol w="671660"/>
                <a:gridCol w="671660"/>
                <a:gridCol w="671660"/>
                <a:gridCol w="1473920"/>
              </a:tblGrid>
              <a:tr h="333855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Määrä  / Silmät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Sarakeotsikot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Riviotsikot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Kaikki yhteensä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emä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135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132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135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132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141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675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ks. Koiran tiedot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76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84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74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66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78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378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OK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59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48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61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66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63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297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(tyhjä)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isä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131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124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132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122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137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646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ks. Koiran tiedot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74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61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65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61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59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320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OK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57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63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67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61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78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326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(tyhjä)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Kaikki yhteensä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266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256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267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254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278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1 321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03600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Keskustelua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Miten saada tutkittujen koirien osuus nousuun?</a:t>
            </a:r>
          </a:p>
          <a:p>
            <a:r>
              <a:rPr lang="fi-FI" dirty="0" smtClean="0"/>
              <a:t>Ohjaako </a:t>
            </a:r>
            <a:r>
              <a:rPr lang="fi-FI" dirty="0" err="1" smtClean="0"/>
              <a:t>JTOn</a:t>
            </a:r>
            <a:r>
              <a:rPr lang="fi-FI" dirty="0" smtClean="0"/>
              <a:t> </a:t>
            </a:r>
            <a:r>
              <a:rPr lang="fi-FI" dirty="0" err="1" smtClean="0"/>
              <a:t>Blup</a:t>
            </a:r>
            <a:r>
              <a:rPr lang="fi-FI" dirty="0" smtClean="0"/>
              <a:t> 101 rajaa kasvattajia tarpeeksi, miksi/miksi ei?</a:t>
            </a:r>
          </a:p>
          <a:p>
            <a:r>
              <a:rPr lang="fi-FI" dirty="0" smtClean="0"/>
              <a:t>Onko meidän lonkkatilanne kasvattajien mielestä riittävällä tasolla?</a:t>
            </a:r>
          </a:p>
          <a:p>
            <a:r>
              <a:rPr lang="fi-FI" dirty="0" smtClean="0"/>
              <a:t>Miten pystyisi paremmin vaikuttamaan lonkkien kehitykseen?</a:t>
            </a:r>
          </a:p>
          <a:p>
            <a:r>
              <a:rPr lang="fi-FI" dirty="0" smtClean="0"/>
              <a:t>Kannattaisiko polvia ja tai kyynäriä tutkia enemmän? Miksi/miksi ei?</a:t>
            </a:r>
          </a:p>
          <a:p>
            <a:r>
              <a:rPr lang="fi-FI" dirty="0" err="1" smtClean="0"/>
              <a:t>Distichiasis</a:t>
            </a:r>
            <a:r>
              <a:rPr lang="fi-FI" dirty="0" smtClean="0"/>
              <a:t>; huomioidaanko tarpeeksi jalostuksessa?</a:t>
            </a:r>
          </a:p>
          <a:p>
            <a:r>
              <a:rPr lang="fi-FI" dirty="0" smtClean="0"/>
              <a:t>Muita sairauksia mitä pitäisi huomioida/mistä pitäisi keskustella enemmän?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399002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JALOSTUKSESSA ENITEN KÄYTETYT KOIRAT</a:t>
            </a: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286149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2800" dirty="0" smtClean="0"/>
              <a:t>20 eniten käytettyä urosta vastaavat yli 30% kaikista viimeiset 2011-2015 aikana syntyneistä pennuista</a:t>
            </a:r>
            <a:br>
              <a:rPr lang="fi-FI" sz="2800" dirty="0" smtClean="0"/>
            </a:br>
            <a:endParaRPr lang="fi-FI" sz="2800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0724459"/>
              </p:ext>
            </p:extLst>
          </p:nvPr>
        </p:nvGraphicFramePr>
        <p:xfrm>
          <a:off x="467544" y="1556792"/>
          <a:ext cx="8208909" cy="4608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7763"/>
                <a:gridCol w="2886131"/>
                <a:gridCol w="567763"/>
                <a:gridCol w="567763"/>
                <a:gridCol w="567763"/>
                <a:gridCol w="567763"/>
                <a:gridCol w="567763"/>
                <a:gridCol w="567763"/>
                <a:gridCol w="567763"/>
                <a:gridCol w="567763"/>
                <a:gridCol w="212911"/>
              </a:tblGrid>
              <a:tr h="202039">
                <a:tc>
                  <a:txBody>
                    <a:bodyPr/>
                    <a:lstStyle/>
                    <a:p>
                      <a:pPr algn="l" fontAlgn="b"/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>
                          <a:effectLst/>
                        </a:rPr>
                        <a:t>Tilastointiaikana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>
                          <a:effectLst/>
                        </a:rPr>
                        <a:t>Toisessa polvessa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>
                          <a:effectLst/>
                        </a:rPr>
                        <a:t>Yhteensä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</a:tr>
              <a:tr h="36569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>
                          <a:effectLst/>
                        </a:rPr>
                        <a:t>#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 dirty="0">
                          <a:effectLst/>
                        </a:rPr>
                        <a:t>Uros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>
                          <a:effectLst/>
                        </a:rPr>
                        <a:t>Pentueita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 dirty="0">
                          <a:effectLst/>
                        </a:rPr>
                        <a:t>Pentuja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 dirty="0">
                          <a:effectLst/>
                        </a:rPr>
                        <a:t>%-osuus 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>
                          <a:effectLst/>
                        </a:rPr>
                        <a:t>kumulat.%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>
                          <a:effectLst/>
                        </a:rPr>
                        <a:t>Pentueita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 dirty="0">
                          <a:effectLst/>
                        </a:rPr>
                        <a:t>Pentuja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>
                          <a:effectLst/>
                        </a:rPr>
                        <a:t>Pentueita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 dirty="0">
                          <a:effectLst/>
                        </a:rPr>
                        <a:t>Pentuja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</a:tr>
              <a:tr h="202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COBARN DISTANT DRUMS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3,41 %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y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</a:tr>
              <a:tr h="202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PRETTY FLOWER'S UNUS SED LEO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2,00 %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y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</a:tr>
              <a:tr h="202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COASTLINE JOHNNY B.GOOD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1,94 %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k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</a:tr>
              <a:tr h="202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MANACA'S TRICK OF THE TAIL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1,79 %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9 %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y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</a:tr>
              <a:tr h="202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LEADING-LIGHT DOM PÉRIGNON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1,73 %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k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</a:tr>
              <a:tr h="202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FLYERS ZIM BEAN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1,62 %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98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y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</a:tr>
              <a:tr h="202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LINDRIDGE BLACK KNIGHT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1,56 %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y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</a:tr>
              <a:tr h="202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BENCHMARK SINNING MUSK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1,53 %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k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</a:tr>
              <a:tr h="202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BACKHILLS SCANDINAVIAN STYLE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1,50 %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y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</a:tr>
              <a:tr h="202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WESTERNER CISCO KID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1,47 %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19 %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184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k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</a:tr>
              <a:tr h="202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SKJERVTUN'S WANNA BE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1,47 %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20 %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k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</a:tr>
              <a:tr h="202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MERRY COCKTAILS BLISS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1,26 %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21 %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y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</a:tr>
              <a:tr h="202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WESTERNER LIGHT THE SKY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1,23 %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23 %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k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</a:tr>
              <a:tr h="202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APELHÖJDENS OTHELLO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1,23 %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24 %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y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</a:tr>
              <a:tr h="202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CANIGOU LOVE EM AND LEAVE EM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1,23 %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25 %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y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</a:tr>
              <a:tr h="202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CARA'S JEDEDIAH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1,21 %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26 %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y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</a:tr>
              <a:tr h="202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EDWIN SCHÖNEZ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1,21 %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27 %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y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</a:tr>
              <a:tr h="202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NORTHWORTH JAGGY WOOD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1,12 %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29 %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y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</a:tr>
              <a:tr h="202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VITO BLACK PETRS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1,12 %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30 %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y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</a:tr>
              <a:tr h="202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CORRALET INDIAN-SAVAGE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1,09 %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31 %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y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4" marR="8894" marT="889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8869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Yksivärisillä uroksilla 20 eniten käytettyä urosta 2011-2015 vastaavat jopa yli puolet pennuista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4748829"/>
              </p:ext>
            </p:extLst>
          </p:nvPr>
        </p:nvGraphicFramePr>
        <p:xfrm>
          <a:off x="635000" y="1690529"/>
          <a:ext cx="7874000" cy="4345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2387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 dirty="0">
                          <a:effectLst/>
                        </a:rPr>
                        <a:t>Tilastointiaikana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>
                          <a:effectLst/>
                        </a:rPr>
                        <a:t>Toisessa polvessa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>
                          <a:effectLst/>
                        </a:rPr>
                        <a:t>Yhteensä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#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Uros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Pentueita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Pentuja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 dirty="0">
                          <a:effectLst/>
                        </a:rPr>
                        <a:t>%-osuus 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 dirty="0" err="1">
                          <a:effectLst/>
                        </a:rPr>
                        <a:t>kumulat</a:t>
                      </a:r>
                      <a:r>
                        <a:rPr lang="fi-FI" sz="1100" b="1" u="none" strike="noStrike" dirty="0">
                          <a:effectLst/>
                        </a:rPr>
                        <a:t>.%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 dirty="0">
                          <a:effectLst/>
                        </a:rPr>
                        <a:t>Pentueita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 dirty="0">
                          <a:effectLst/>
                        </a:rPr>
                        <a:t>Pentuja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 dirty="0">
                          <a:effectLst/>
                        </a:rPr>
                        <a:t>Pentueita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 dirty="0">
                          <a:effectLst/>
                        </a:rPr>
                        <a:t>Pentuja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fi-FI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COBARN DISTANT DRUMS</a:t>
                      </a:r>
                      <a:endParaRPr lang="fi-FI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fi-FI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116</a:t>
                      </a:r>
                      <a:endParaRPr lang="fi-FI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6,43 %</a:t>
                      </a:r>
                      <a:endParaRPr lang="fi-FI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6 %</a:t>
                      </a:r>
                      <a:endParaRPr lang="fi-FI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fi-FI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fi-FI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</a:t>
                      </a:r>
                      <a:endParaRPr lang="fi-FI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123</a:t>
                      </a:r>
                      <a:endParaRPr lang="fi-FI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PRETTY FLOWER'S UNUS SED LEO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3,77 %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10 %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MANACA'S TRICK OF THE TAIL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3,38 %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FLYERS ZIM BEAN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3,05 %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LINDRIDGE BLACK KNIGHT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2,94 %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BACKHILLS SCANDINAVIAN STYLE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2,83 %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22 %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MERRY COCKTAILS BLISS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2,38 %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25 %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APELHÖJDENS OTHELLO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2,33 %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27 %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CANIGOU LOVE EM AND LEAVE EM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2,33 %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29 %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CARA'S JEDEDIAH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2,27 %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32 %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EDWIN SCHÖNEZ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2,27 %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34 %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NORTHWORTH JAGGY WOOD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2,11 %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36 %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VITO BLACK PETRS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2,11 %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CORRALET INDIAN-SAVAGE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2,05 %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40 %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KRISTALA COCKWAVE'S FAST MOVER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2,00 %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42 %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TWO PINE'S YUP YELL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1,94 %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44 %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ROBINSON CRUSOE Z VEJMINKU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1,72 %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46 %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FLYERS TAN LEGACY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1,61 %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TWO PINE'S ULUGH BEG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1,50 %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49 %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MERRY COCKTAILS UP-AND-COMING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1,50 %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51 %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27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916271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Kirjavillakin uroksilla 20 eniten käytettyä 2011-2015 vastaavat lähes puolet pennuista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36833262"/>
              </p:ext>
            </p:extLst>
          </p:nvPr>
        </p:nvGraphicFramePr>
        <p:xfrm>
          <a:off x="635000" y="1613376"/>
          <a:ext cx="7874000" cy="4499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2387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>
                          <a:effectLst/>
                        </a:rPr>
                        <a:t>Tilastointiaikana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>
                          <a:effectLst/>
                        </a:rPr>
                        <a:t>Toisessa polvessa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 dirty="0">
                          <a:effectLst/>
                        </a:rPr>
                        <a:t>Yhteensä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#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 dirty="0">
                          <a:effectLst/>
                        </a:rPr>
                        <a:t>Uros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Pentueita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Pentuja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%-osuus 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kumulat.%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Pentueita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Pentuja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 dirty="0">
                          <a:effectLst/>
                        </a:rPr>
                        <a:t>Pentueita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 dirty="0">
                          <a:effectLst/>
                        </a:rPr>
                        <a:t>Pentuja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COASTLINE JOHNNY B.GOOD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66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4,19 %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10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12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LEADING-LIGHT DOM PÉRIGNON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3,75 %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8 %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4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BENCHMARK SINNING MUSK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3,30 %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WESTERNER CISCO KID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3,18 %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SKJERVTUN'S WANNA BE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3,18 %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WESTERNER LIGHT THE SKY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2,67 %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WESTERNER TAKE OFF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2,22 %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22 %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PRETTY FLOWER'S SUPER TROUPER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2,22 %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25 %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DELICHON DROPLET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2,16 %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27 %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ASHWIND'S IVY LEAGUE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2,16 %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29 %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COCKERGOLD I'M STILL THE ROCKSTAR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2,16 %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31 %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JENLIN SEA CAPTAIN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2,10 %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33 %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BLEPER'S TAKE'S TWO TO TANGO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2,03 %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35 %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RANCECRAIG SCOTTISH GENT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1,97 %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37 %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BACKHILLS YOUR THE MAN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1,97 %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39 %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CASSOM TWIST'N'SHOUT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1,91 %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41 %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ALLERT'S EXITING NEWS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1,78 %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43 %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BENCHMARK REVOLUTIONARY ROAD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1,78 %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45 %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HOCHACHTUNGSVOLL VOM SCHLOSS HELLENSTEIN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1,52 %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46 %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220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PRETTY FLOWER'S ONEWAYORANOTHER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1,52 %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54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525555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Käyttölinjaiset urokset (Ulla?)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2995296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20 eniten käytettyä narttua vastaavat yhdessä vain 12% kaikista 2011-2015 aikana syntyneistä pennuista</a:t>
            </a:r>
            <a:endParaRPr lang="fi-FI" sz="2800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83597345"/>
              </p:ext>
            </p:extLst>
          </p:nvPr>
        </p:nvGraphicFramePr>
        <p:xfrm>
          <a:off x="457198" y="1779244"/>
          <a:ext cx="8363269" cy="46020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2090"/>
                <a:gridCol w="2442369"/>
                <a:gridCol w="592090"/>
                <a:gridCol w="592090"/>
                <a:gridCol w="592090"/>
                <a:gridCol w="592090"/>
                <a:gridCol w="592090"/>
                <a:gridCol w="592090"/>
                <a:gridCol w="592090"/>
                <a:gridCol w="592090"/>
                <a:gridCol w="592090"/>
              </a:tblGrid>
              <a:tr h="201039">
                <a:tc>
                  <a:txBody>
                    <a:bodyPr/>
                    <a:lstStyle/>
                    <a:p>
                      <a:pPr algn="l" fontAlgn="b"/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>
                          <a:effectLst/>
                        </a:rPr>
                        <a:t>Tilastointiaikana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>
                          <a:effectLst/>
                        </a:rPr>
                        <a:t>Toisessa polvessa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>
                          <a:effectLst/>
                        </a:rPr>
                        <a:t>Yhteensä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</a:tr>
              <a:tr h="380262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#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Narttu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Pentueita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 dirty="0">
                          <a:effectLst/>
                        </a:rPr>
                        <a:t>Pentuja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 dirty="0">
                          <a:effectLst/>
                        </a:rPr>
                        <a:t>%-osuus 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 dirty="0" err="1">
                          <a:effectLst/>
                        </a:rPr>
                        <a:t>kumulat</a:t>
                      </a:r>
                      <a:r>
                        <a:rPr lang="fi-FI" sz="1100" b="1" u="none" strike="noStrike" dirty="0">
                          <a:effectLst/>
                        </a:rPr>
                        <a:t>.%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Pentueita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Pentuja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 dirty="0">
                          <a:effectLst/>
                        </a:rPr>
                        <a:t>Pentueita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 dirty="0">
                          <a:effectLst/>
                        </a:rPr>
                        <a:t>Pentuja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</a:tr>
              <a:tr h="201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HOOLIGAN HOT FINALE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0,85 %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0,85 %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y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</a:tr>
              <a:tr h="201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NORTHWORTH CHANCON D'AMOUR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0,76 %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1,61 %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y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</a:tr>
              <a:tr h="201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 dirty="0">
                          <a:effectLst/>
                        </a:rPr>
                        <a:t>TWO PINE'S HALO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0,74 %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2,35 %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y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</a:tr>
              <a:tr h="201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MERAZURE NOSTALGIC AZURE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0,71 %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3,06 %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y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</a:tr>
              <a:tr h="201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NORTHWORTH LACE A'LAME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0,68 %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3,74 %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k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</a:tr>
              <a:tr h="201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PRETTY FLOWER'S FATA MORGANA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0,68 %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4,42 %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y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</a:tr>
              <a:tr h="201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MANACA'S YESTER YEAR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0,65 %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5,07 %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y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</a:tr>
              <a:tr h="201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PENNWICK AFTER ALL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0,62 %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5,69 %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y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</a:tr>
              <a:tr h="201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NORTHWORTH BURN BABY BURN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0,59 %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6,28 %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k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</a:tr>
              <a:tr h="201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SANAIGMORE JESSIE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0,59 %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6,87 %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käyttis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</a:tr>
              <a:tr h="201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BREEZE TENNESEE TANGO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0,59 %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7,46 %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k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</a:tr>
              <a:tr h="201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MUSKETTIKOIRAN ZAFIRA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0,56 %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8,02 %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k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</a:tr>
              <a:tr h="201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TWO PINE'S UNUKALHAI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0,53 %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8,55 %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y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</a:tr>
              <a:tr h="201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FLYERS OLIVE TASTE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0,53 %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9,08 %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y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</a:tr>
              <a:tr h="201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BEATITUDE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0,50 %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9,58 %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k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</a:tr>
              <a:tr h="201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NORTHWORTH UNSEEN CRY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0,50 %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10,08 %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y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</a:tr>
              <a:tr h="201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BENCHMARK HELLO LUCIA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0,50 %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10,58 %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21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k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</a:tr>
              <a:tr h="201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JENLIN MAYA BAY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0,50 %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11,08 %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k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</a:tr>
              <a:tr h="201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FROSTY MORNING'S MIREIA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0,50 %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11,58 %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käyttis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</a:tr>
              <a:tr h="201039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NORTHWORTH JUICY ALMOND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0,50 %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12,08 %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 dirty="0">
                          <a:effectLst/>
                        </a:rPr>
                        <a:t>k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04" marR="9104" marT="910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909139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Yksivärisillä nartuilla 20 eniten käytettyä 2011-2015 vastaavat kuitenkin yli 20% pennuista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78190894"/>
              </p:ext>
            </p:extLst>
          </p:nvPr>
        </p:nvGraphicFramePr>
        <p:xfrm>
          <a:off x="571500" y="1690529"/>
          <a:ext cx="8001000" cy="4345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2514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 dirty="0">
                          <a:effectLst/>
                        </a:rPr>
                        <a:t>Tilastointiaikana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>
                          <a:effectLst/>
                        </a:rPr>
                        <a:t>Toisessa polvessa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>
                          <a:effectLst/>
                        </a:rPr>
                        <a:t>Yhteensä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#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Narttu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Pentueita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 dirty="0">
                          <a:effectLst/>
                        </a:rPr>
                        <a:t>Pentuja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 dirty="0">
                          <a:effectLst/>
                        </a:rPr>
                        <a:t>%-osuus 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kumulat.%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Pentueita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Pentuja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Pentueita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 dirty="0">
                          <a:effectLst/>
                        </a:rPr>
                        <a:t>Pentuja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HOOLIGAN HOT FINALE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1,61 %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1,61 %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4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29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NORTHWORTH CHANCON D'AMOUR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1,44 %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3,05 %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TWO PINE'S HALO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1,39 %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4,44 %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MERAZURE NOSTALGIC AZURE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1,33 %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5,77 %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PRETTY FLOWER'S FATA MORGANA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1,28 %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7,04 %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MANACA'S YESTER YEAR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1,22 %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8,26 %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PENNWICK AFTER ALL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1,16 %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9,43 %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TWO PINE'S UNUKALHAI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1,00 %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10,43 %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FLYERS OLIVE TASTE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1,00 %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11,43 %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NORTHWORTH UNSEEN CRY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0,94 %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12,37 %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ROSSWIND SHUT UP AND DANCE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0,94 %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13,31 %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NORTHWORTH NEW TARGET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0,89 %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14,20 %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FYR-DANE LET'S GO HELEN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0,89 %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15,09 %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PRETTY FLOWER'S OH ME OH MY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0,83 %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15,92 %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SASA VAN DE DOLLARDHOEVE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0,83 %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16,75 %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NYGRANNAS ILONA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0,83 %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17,58 %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SHAIKAROS GLAMOUR HEART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0,83 %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18,41 %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TWO PINE'S CHILL OUT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0,78 %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19,19 %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COPYCOCK'S CASCADE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0,78 %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19,97 %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NEPPARI'S GINGER APPLE MARTINI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0,78 %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20,74 %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14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094656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Myös kirjavilla nartuilla 20 eniten käytettyä 2011-2015 vastaavat yli 20% pennuista 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9017882"/>
              </p:ext>
            </p:extLst>
          </p:nvPr>
        </p:nvGraphicFramePr>
        <p:xfrm>
          <a:off x="571500" y="1690529"/>
          <a:ext cx="8001000" cy="4345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2514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>
                          <a:effectLst/>
                        </a:rPr>
                        <a:t>Tilastointiaikana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>
                          <a:effectLst/>
                        </a:rPr>
                        <a:t>Toisessa polvessa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100" b="1" u="none" strike="noStrike">
                          <a:effectLst/>
                        </a:rPr>
                        <a:t>Yhteensä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#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 dirty="0">
                          <a:effectLst/>
                        </a:rPr>
                        <a:t>Narttu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 dirty="0">
                          <a:effectLst/>
                        </a:rPr>
                        <a:t>Pentueita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Pentuja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%-osuus 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kumulat.%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Pentueita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Pentuja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>
                          <a:effectLst/>
                        </a:rPr>
                        <a:t>Pentueita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u="none" strike="noStrike" dirty="0">
                          <a:effectLst/>
                        </a:rPr>
                        <a:t>Pentuja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NORTHWORTH LACE A'LAME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4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1,46 %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1,46 %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5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NORTHWORTH BURN BABY BURN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1,27 %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2,73 %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BREEZE TENNESEE TANGO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1,27 %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4,00 %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MUSKETTIKOIRAN ZAFIRA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1,21 %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5,21 %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BEATITUDE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1,08 %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6,29 %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BENCHMARK HELLO LUCIA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1,08 %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7,37 %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JENLIN MAYA BAY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1,08 %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8,45 %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NORTHWORTH JUICY ALMOND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1,08 %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9,53 %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NICKEL AND DIMES BLIND DATE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1,08 %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10,61 %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MANDOLIC SANTOLINA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1,02 %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11,63 %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COCKETT'S TIGERKAKA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1,02 %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12,64 %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LEADING-LIGHT COSMIC GIRL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1,02 %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13,66 %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RANCECRAIG MY FAIR LADY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1,02 %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14,68 %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LEADING-LIGHT ISAY ISAY ISAY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0,95 %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15,63 %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AAMUNKOITON RUUSUNEN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0,95 %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16,58 %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SUGARSTICK'S CRAZY IN LOVE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0,95 %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17,53 %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17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TÄHTIMETSÄ HILMA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0,95 %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18,49 %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BREEZE TAHOMA DOLL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0,95 %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19,44 %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19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MANACA'S LOOK LOW AND BEHOLD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0,89 %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20,33 %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20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ALLWAY'S DREAM A WHILE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0,89 %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21,22 %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14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08966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LONKAT</a:t>
            </a: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4588742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Käyttölinjaiset nartut (Ulla?)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3656942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Keskustelua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Vaikka koko populaatio tasolla näyttää siltä että käyttäisimme laajasti eri koiria niin alapopulaatioittain yksittäisillä koirilla edelleen iso vaikutus.</a:t>
            </a:r>
          </a:p>
          <a:p>
            <a:r>
              <a:rPr lang="fi-FI" dirty="0" err="1" smtClean="0"/>
              <a:t>Ns</a:t>
            </a:r>
            <a:r>
              <a:rPr lang="fi-FI" dirty="0" smtClean="0"/>
              <a:t> matadoreja (erityisesti uroksissa) edelleen suosittuja, miten voisimme laajentaa urosten käyttöä?</a:t>
            </a:r>
          </a:p>
          <a:p>
            <a:r>
              <a:rPr lang="fi-FI" dirty="0" smtClean="0"/>
              <a:t>Sukusiitosprosentit laskenut paljon 2000-luvulla, monimuotoisuus silti edelleen matala. Mitä ajatuksia herättää? Mitä voisimme tehdä?</a:t>
            </a:r>
          </a:p>
          <a:p>
            <a:r>
              <a:rPr lang="fi-FI" dirty="0" smtClean="0"/>
              <a:t>Ajatuksia populaatioiden </a:t>
            </a:r>
            <a:r>
              <a:rPr lang="fi-FI" dirty="0" err="1" smtClean="0"/>
              <a:t>mixeistä</a:t>
            </a:r>
            <a:r>
              <a:rPr lang="fi-FI" dirty="0" smtClean="0"/>
              <a:t>, erityisesti </a:t>
            </a:r>
            <a:r>
              <a:rPr lang="fi-FI" dirty="0" err="1" smtClean="0"/>
              <a:t>värimixejä</a:t>
            </a:r>
            <a:r>
              <a:rPr lang="fi-FI" dirty="0" smtClean="0"/>
              <a:t> harrastetaan rohkeammin muissa pohjoismaissa, Suomessa olemme edelleen aika varovaisia</a:t>
            </a:r>
          </a:p>
        </p:txBody>
      </p:sp>
    </p:spTree>
    <p:extLst>
      <p:ext uri="{BB962C8B-B14F-4D97-AF65-F5344CB8AC3E}">
        <p14:creationId xmlns:p14="http://schemas.microsoft.com/office/powerpoint/2010/main" xmlns="" val="29936056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Painopisteet /konkreettisia toimenpiteitä vuodelle 2016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Listataan yhdessä paikanpäällä?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xmlns="" val="28970610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Ehdotukset vuosikokoukselle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Jalostuksen toimintaohje</a:t>
            </a:r>
          </a:p>
          <a:p>
            <a:r>
              <a:rPr lang="fi-FI" dirty="0" smtClean="0"/>
              <a:t>Jatketaan </a:t>
            </a:r>
            <a:r>
              <a:rPr lang="fi-FI" dirty="0" err="1" smtClean="0"/>
              <a:t>joukkotarkistussponssit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3988567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000" dirty="0" smtClean="0"/>
              <a:t>Joka kolmas yli 3v </a:t>
            </a:r>
            <a:r>
              <a:rPr lang="fi-FI" sz="4000" dirty="0" err="1" smtClean="0"/>
              <a:t>cockeri</a:t>
            </a:r>
            <a:r>
              <a:rPr lang="fi-FI" sz="4000" dirty="0" smtClean="0"/>
              <a:t> on lonkkakuvattu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700" dirty="0" smtClean="0"/>
              <a:t>Osuus lievässä nousussa viimeiset 15v, 2000-luvun alussa oli vain joka neljäs</a:t>
            </a:r>
            <a:endParaRPr lang="fi-FI" sz="27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640762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09091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Lonkkien kehityksessä ei muutoksia</a:t>
            </a:r>
            <a:r>
              <a:rPr lang="fi-FI" sz="4000" dirty="0" smtClean="0"/>
              <a:t/>
            </a:r>
            <a:br>
              <a:rPr lang="fi-FI" sz="4000" dirty="0" smtClean="0"/>
            </a:br>
            <a:r>
              <a:rPr lang="fi-FI" sz="2400" dirty="0" smtClean="0"/>
              <a:t>50% kuvatuista </a:t>
            </a:r>
            <a:r>
              <a:rPr lang="fi-FI" sz="2400" dirty="0" err="1" smtClean="0"/>
              <a:t>A-lonkkaisia</a:t>
            </a:r>
            <a:r>
              <a:rPr lang="fi-FI" sz="2400" dirty="0" smtClean="0"/>
              <a:t> ja A+B 80%</a:t>
            </a:r>
            <a:endParaRPr lang="fi-FI" sz="24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406337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13257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Regressioanalyysi </a:t>
            </a:r>
            <a:r>
              <a:rPr lang="fi-FI" sz="2400" dirty="0" err="1" smtClean="0"/>
              <a:t>A-lonkkaisten</a:t>
            </a:r>
            <a:r>
              <a:rPr lang="fi-FI" sz="2400" dirty="0" smtClean="0"/>
              <a:t> kehityksestä 2001-2013</a:t>
            </a:r>
            <a:br>
              <a:rPr lang="fi-FI" sz="2400" dirty="0" smtClean="0"/>
            </a:br>
            <a:r>
              <a:rPr lang="fi-FI" sz="2400" dirty="0" smtClean="0"/>
              <a:t>ei osoita tilastollisesti merkitsevää trendiä</a:t>
            </a:r>
            <a:endParaRPr lang="fi-FI" sz="24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72312398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98588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Jalostukseen käytetyt koirat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436518527"/>
              </p:ext>
            </p:extLst>
          </p:nvPr>
        </p:nvGraphicFramePr>
        <p:xfrm>
          <a:off x="457200" y="1600201"/>
          <a:ext cx="4042792" cy="2404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 smtClean="0"/>
              <a:t>Blup</a:t>
            </a:r>
            <a:r>
              <a:rPr lang="fi-FI" dirty="0" smtClean="0"/>
              <a:t> KA 2015 oli 103,5</a:t>
            </a:r>
          </a:p>
          <a:p>
            <a:r>
              <a:rPr lang="fi-FI" dirty="0" smtClean="0"/>
              <a:t>Viime aikoina nartuilta vaadittu korkeammat </a:t>
            </a:r>
            <a:r>
              <a:rPr lang="fi-FI" dirty="0" err="1" smtClean="0"/>
              <a:t>blupit</a:t>
            </a:r>
            <a:r>
              <a:rPr lang="fi-FI" dirty="0" smtClean="0"/>
              <a:t> kuin uroksilta</a:t>
            </a:r>
          </a:p>
          <a:p>
            <a:r>
              <a:rPr lang="fi-FI" dirty="0" smtClean="0"/>
              <a:t>Joka kolmannella jalostukseen käytetyllä koiralla </a:t>
            </a:r>
            <a:r>
              <a:rPr lang="fi-FI" dirty="0" err="1" smtClean="0"/>
              <a:t>Blup</a:t>
            </a:r>
            <a:r>
              <a:rPr lang="fi-FI" dirty="0" smtClean="0"/>
              <a:t> &lt;100</a:t>
            </a:r>
          </a:p>
          <a:p>
            <a:r>
              <a:rPr lang="fi-FI" b="1" dirty="0" smtClean="0">
                <a:solidFill>
                  <a:srgbClr val="FF0000"/>
                </a:solidFill>
              </a:rPr>
              <a:t>Vain 67% yhdistelmillä oli odotettu </a:t>
            </a:r>
            <a:r>
              <a:rPr lang="fi-FI" b="1" dirty="0" err="1" smtClean="0">
                <a:solidFill>
                  <a:srgbClr val="FF0000"/>
                </a:solidFill>
              </a:rPr>
              <a:t>Blup</a:t>
            </a:r>
            <a:r>
              <a:rPr lang="fi-FI" b="1" dirty="0" smtClean="0">
                <a:solidFill>
                  <a:srgbClr val="FF0000"/>
                </a:solidFill>
              </a:rPr>
              <a:t> yli 100 vuonna 2015</a:t>
            </a:r>
          </a:p>
          <a:p>
            <a:endParaRPr lang="fi-FI" dirty="0"/>
          </a:p>
        </p:txBody>
      </p:sp>
      <p:graphicFrame>
        <p:nvGraphicFramePr>
          <p:cNvPr id="5" name="Kaavi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8125199"/>
              </p:ext>
            </p:extLst>
          </p:nvPr>
        </p:nvGraphicFramePr>
        <p:xfrm>
          <a:off x="457200" y="4077072"/>
          <a:ext cx="4042792" cy="241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272761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Lonkat alapopulaatioittain (Maarit)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417347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KYYNÄRÄT</a:t>
            </a: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434962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1909</TotalTime>
  <Words>2963</Words>
  <Application>Microsoft Office PowerPoint</Application>
  <PresentationFormat>Näytössä katseltava diaesitys (4:3)</PresentationFormat>
  <Paragraphs>1865</Paragraphs>
  <Slides>33</Slides>
  <Notes>4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33</vt:i4>
      </vt:variant>
    </vt:vector>
  </HeadingPairs>
  <TitlesOfParts>
    <vt:vector size="34" baseType="lpstr">
      <vt:lpstr>Office-teema</vt:lpstr>
      <vt:lpstr>Rotukohtainen neuvottelu</vt:lpstr>
      <vt:lpstr>Sisältö</vt:lpstr>
      <vt:lpstr>LONKAT</vt:lpstr>
      <vt:lpstr>Joka kolmas yli 3v cockeri on lonkkakuvattu Osuus lievässä nousussa viimeiset 15v, 2000-luvun alussa oli vain joka neljäs</vt:lpstr>
      <vt:lpstr>Lonkkien kehityksessä ei muutoksia 50% kuvatuista A-lonkkaisia ja A+B 80%</vt:lpstr>
      <vt:lpstr>Regressioanalyysi A-lonkkaisten kehityksestä 2001-2013 ei osoita tilastollisesti merkitsevää trendiä</vt:lpstr>
      <vt:lpstr>Jalostukseen käytetyt koirat</vt:lpstr>
      <vt:lpstr>Lonkat alapopulaatioittain (Maarit)</vt:lpstr>
      <vt:lpstr>KYYNÄRÄT</vt:lpstr>
      <vt:lpstr>Kyynäreisiin on viime aikoina kiinnitetty selkeästi enemmän huomiota Silti tutkitaan edelleen alle 10% kaikista koirista</vt:lpstr>
      <vt:lpstr>Kyynäreissä edelleen löydetty hyvin vähän ongelmia</vt:lpstr>
      <vt:lpstr>POLVET</vt:lpstr>
      <vt:lpstr>Myös polviin kiinnitetään nykyään selkeästi enemmän huomiota Polvia tutkitaan suunnilleen saman verran kuin Kyynäriä</vt:lpstr>
      <vt:lpstr>Polvissa on nyt löytynyt jonkin verran 1 ja yksittäisiä 2 ja 3 polviakin</vt:lpstr>
      <vt:lpstr>2015 jalostuksessa käytetyiltä koirilta 17% oli kyynärät ja 34% polvet tutkittu </vt:lpstr>
      <vt:lpstr>SILMÄT</vt:lpstr>
      <vt:lpstr>Silmiä tutkitaan hieman vähemmän kuin lonkkia  Täysin clear ovat vain noin puolet</vt:lpstr>
      <vt:lpstr>10 tavallisimman silmäsairauden kehitys syntymävuoden mukaan Ylivoimaisesti tavallisinta on Distichiasis/ylimääräisiä ripsiä</vt:lpstr>
      <vt:lpstr>Distichiasis/ylimääräisiä ripsiä trendi jyrkässä kasvussa</vt:lpstr>
      <vt:lpstr>Jalostuksessa käytetyillä nartuilla 45% ja uroksilla 50% on clear silmät </vt:lpstr>
      <vt:lpstr>Keskustelua</vt:lpstr>
      <vt:lpstr>JALOSTUKSESSA ENITEN KÄYTETYT KOIRAT</vt:lpstr>
      <vt:lpstr>20 eniten käytettyä urosta vastaavat yli 30% kaikista viimeiset 2011-2015 aikana syntyneistä pennuista </vt:lpstr>
      <vt:lpstr>Yksivärisillä uroksilla 20 eniten käytettyä urosta 2011-2015 vastaavat jopa yli puolet pennuista</vt:lpstr>
      <vt:lpstr>Kirjavillakin uroksilla 20 eniten käytettyä 2011-2015 vastaavat lähes puolet pennuista</vt:lpstr>
      <vt:lpstr>Käyttölinjaiset urokset (Ulla?)</vt:lpstr>
      <vt:lpstr>20 eniten käytettyä narttua vastaavat yhdessä vain 12% kaikista 2011-2015 aikana syntyneistä pennuista</vt:lpstr>
      <vt:lpstr>Yksivärisillä nartuilla 20 eniten käytettyä 2011-2015 vastaavat kuitenkin yli 20% pennuista</vt:lpstr>
      <vt:lpstr>Myös kirjavilla nartuilla 20 eniten käytettyä 2011-2015 vastaavat yli 20% pennuista </vt:lpstr>
      <vt:lpstr>Käyttölinjaiset nartut (Ulla?)</vt:lpstr>
      <vt:lpstr>Keskustelua</vt:lpstr>
      <vt:lpstr>Painopisteet /konkreettisia toimenpiteitä vuodelle 2016</vt:lpstr>
      <vt:lpstr>Ehdotukset vuosikokoukselle</vt:lpstr>
    </vt:vector>
  </TitlesOfParts>
  <Company>Attendo Finland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Rotukohtainen neuvottelu</dc:title>
  <dc:creator>Sabina Finne</dc:creator>
  <cp:lastModifiedBy>Susanna Sinisaari-Kaislo</cp:lastModifiedBy>
  <cp:revision>35</cp:revision>
  <dcterms:created xsi:type="dcterms:W3CDTF">2016-02-14T11:20:54Z</dcterms:created>
  <dcterms:modified xsi:type="dcterms:W3CDTF">2019-01-09T17:07:25Z</dcterms:modified>
</cp:coreProperties>
</file>