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1" r:id="rId3"/>
    <p:sldId id="257" r:id="rId4"/>
    <p:sldId id="258" r:id="rId5"/>
    <p:sldId id="262" r:id="rId6"/>
    <p:sldId id="269" r:id="rId7"/>
    <p:sldId id="271" r:id="rId8"/>
    <p:sldId id="264" r:id="rId9"/>
    <p:sldId id="272" r:id="rId10"/>
    <p:sldId id="273" r:id="rId11"/>
    <p:sldId id="265" r:id="rId12"/>
    <p:sldId id="275" r:id="rId13"/>
    <p:sldId id="276" r:id="rId14"/>
    <p:sldId id="294" r:id="rId15"/>
    <p:sldId id="266" r:id="rId16"/>
    <p:sldId id="290" r:id="rId17"/>
    <p:sldId id="280" r:id="rId18"/>
    <p:sldId id="281" r:id="rId19"/>
    <p:sldId id="293" r:id="rId2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1" autoAdjust="0"/>
  </p:normalViewPr>
  <p:slideViewPr>
    <p:cSldViewPr>
      <p:cViewPr>
        <p:scale>
          <a:sx n="91" d="100"/>
          <a:sy n="91" d="100"/>
        </p:scale>
        <p:origin x="-738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-laskentataulukko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-laskentataulukko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-laskentataulukko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-laskentataulukko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bina.buchert\Documents\Sabina\Sabina\JTO%20taulukot%202019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bina.buchert\Documents\Sabina\Sabina\JTO%20taulukot%202019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bina.buchert\Documents\Sabina\Sabina\JTO%20taulukot%202019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bina.buchert\Documents\Sabina\Sabina\JTO%20taulukot%20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i-FI"/>
  <c:style val="27"/>
  <c:chart>
    <c:autoTitleDeleted val="1"/>
    <c:plotArea>
      <c:layout/>
      <c:barChart>
        <c:barDir val="col"/>
        <c:grouping val="clustered"/>
        <c:ser>
          <c:idx val="1"/>
          <c:order val="0"/>
          <c:tx>
            <c:strRef>
              <c:f>Lonkat!$C$1</c:f>
              <c:strCache>
                <c:ptCount val="1"/>
              </c:strCache>
            </c:strRef>
          </c:tx>
          <c:trendline>
            <c:trendlineType val="linear"/>
          </c:trendline>
          <c:cat>
            <c:strRef>
              <c:f>Lonkat!$A$2:$A$19</c:f>
              <c:strCache>
                <c:ptCount val="18"/>
                <c:pt idx="0">
                  <c:v>Vuosi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Lonkat!$C$2:$C$19</c:f>
              <c:numCache>
                <c:formatCode>0%</c:formatCode>
                <c:ptCount val="18"/>
                <c:pt idx="0" formatCode="General">
                  <c:v>0</c:v>
                </c:pt>
                <c:pt idx="1">
                  <c:v>0.27</c:v>
                </c:pt>
                <c:pt idx="2">
                  <c:v>0.25</c:v>
                </c:pt>
                <c:pt idx="3">
                  <c:v>0.28000000000000008</c:v>
                </c:pt>
                <c:pt idx="4">
                  <c:v>0.29000000000000009</c:v>
                </c:pt>
                <c:pt idx="5">
                  <c:v>0.31000000000000011</c:v>
                </c:pt>
                <c:pt idx="6">
                  <c:v>0.32000000000000012</c:v>
                </c:pt>
                <c:pt idx="7">
                  <c:v>0.29000000000000009</c:v>
                </c:pt>
                <c:pt idx="8">
                  <c:v>0.32000000000000012</c:v>
                </c:pt>
                <c:pt idx="9">
                  <c:v>0.34</c:v>
                </c:pt>
                <c:pt idx="10">
                  <c:v>0.34</c:v>
                </c:pt>
                <c:pt idx="11">
                  <c:v>0.3000000000000001</c:v>
                </c:pt>
                <c:pt idx="12">
                  <c:v>0.34</c:v>
                </c:pt>
                <c:pt idx="13">
                  <c:v>0.3000000000000001</c:v>
                </c:pt>
                <c:pt idx="14">
                  <c:v>0.33000000000000013</c:v>
                </c:pt>
                <c:pt idx="15">
                  <c:v>0.31000000000000011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931-4A1C-BDE4-26A0F478E8EF}"/>
            </c:ext>
          </c:extLst>
        </c:ser>
        <c:ser>
          <c:idx val="0"/>
          <c:order val="1"/>
          <c:cat>
            <c:strRef>
              <c:f>Lonkat!$A$2:$A$19</c:f>
              <c:strCache>
                <c:ptCount val="18"/>
                <c:pt idx="0">
                  <c:v>Vuosi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Lonkat!$B$2:$B$19</c:f>
              <c:numCache>
                <c:formatCode>General</c:formatCode>
                <c:ptCount val="18"/>
                <c:pt idx="0">
                  <c:v>0</c:v>
                </c:pt>
                <c:pt idx="16" formatCode="0%">
                  <c:v>0.34</c:v>
                </c:pt>
                <c:pt idx="17" formatCode="0%">
                  <c:v>0.24000000000000005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931-4A1C-BDE4-26A0F478E8EF}"/>
            </c:ext>
          </c:extLst>
        </c:ser>
        <c:axId val="120795904"/>
        <c:axId val="120797440"/>
      </c:barChart>
      <c:catAx>
        <c:axId val="120795904"/>
        <c:scaling>
          <c:orientation val="minMax"/>
        </c:scaling>
        <c:axPos val="b"/>
        <c:numFmt formatCode="General" sourceLinked="1"/>
        <c:majorTickMark val="none"/>
        <c:tickLblPos val="nextTo"/>
        <c:crossAx val="120797440"/>
        <c:crosses val="autoZero"/>
        <c:auto val="1"/>
        <c:lblAlgn val="ctr"/>
        <c:lblOffset val="100"/>
      </c:catAx>
      <c:valAx>
        <c:axId val="120797440"/>
        <c:scaling>
          <c:orientation val="minMax"/>
        </c:scaling>
        <c:axPos val="l"/>
        <c:majorGridlines/>
        <c:numFmt formatCode="0%" sourceLinked="0"/>
        <c:majorTickMark val="none"/>
        <c:tickLblPos val="nextTo"/>
        <c:crossAx val="12079590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fi-FI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i-FI"/>
  <c:chart>
    <c:title>
      <c:tx>
        <c:rich>
          <a:bodyPr/>
          <a:lstStyle/>
          <a:p>
            <a:pPr>
              <a:defRPr/>
            </a:pPr>
            <a:r>
              <a:rPr lang="en-US" sz="1200"/>
              <a:t>Koko populaatio syntymävuoden mukaan</a:t>
            </a:r>
          </a:p>
        </c:rich>
      </c:tx>
      <c:layout/>
    </c:title>
    <c:plotArea>
      <c:layout/>
      <c:barChart>
        <c:barDir val="col"/>
        <c:grouping val="percentStacked"/>
        <c:ser>
          <c:idx val="0"/>
          <c:order val="0"/>
          <c:tx>
            <c:strRef>
              <c:f>Lonkat!$D$2</c:f>
              <c:strCache>
                <c:ptCount val="1"/>
                <c:pt idx="0">
                  <c:v>A</c:v>
                </c:pt>
              </c:strCache>
            </c:strRef>
          </c:tx>
          <c:cat>
            <c:numRef>
              <c:f>Lonkat!$A$3:$A$19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Lonkat!$D$3:$D$19</c:f>
              <c:numCache>
                <c:formatCode>0%</c:formatCode>
                <c:ptCount val="17"/>
                <c:pt idx="0">
                  <c:v>0.51</c:v>
                </c:pt>
                <c:pt idx="1">
                  <c:v>0.54</c:v>
                </c:pt>
                <c:pt idx="2">
                  <c:v>0.44</c:v>
                </c:pt>
                <c:pt idx="3">
                  <c:v>0.62000000000000022</c:v>
                </c:pt>
                <c:pt idx="4">
                  <c:v>0.52</c:v>
                </c:pt>
                <c:pt idx="5">
                  <c:v>0.4200000000000001</c:v>
                </c:pt>
                <c:pt idx="6">
                  <c:v>0.45</c:v>
                </c:pt>
                <c:pt idx="7">
                  <c:v>0.55000000000000004</c:v>
                </c:pt>
                <c:pt idx="8">
                  <c:v>0.56999999999999995</c:v>
                </c:pt>
                <c:pt idx="9">
                  <c:v>0.58000000000000007</c:v>
                </c:pt>
                <c:pt idx="10">
                  <c:v>0.4200000000000001</c:v>
                </c:pt>
                <c:pt idx="11">
                  <c:v>0.53</c:v>
                </c:pt>
                <c:pt idx="12">
                  <c:v>0.4300000000000001</c:v>
                </c:pt>
                <c:pt idx="13">
                  <c:v>0.48000000000000009</c:v>
                </c:pt>
                <c:pt idx="14">
                  <c:v>0.39000000000000012</c:v>
                </c:pt>
                <c:pt idx="15">
                  <c:v>0.3600000000000001</c:v>
                </c:pt>
                <c:pt idx="16">
                  <c:v>0.54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2BC-4EE5-9E93-C17A88FF31AA}"/>
            </c:ext>
          </c:extLst>
        </c:ser>
        <c:ser>
          <c:idx val="1"/>
          <c:order val="1"/>
          <c:tx>
            <c:strRef>
              <c:f>Lonkat!$E$2</c:f>
              <c:strCache>
                <c:ptCount val="1"/>
                <c:pt idx="0">
                  <c:v>B</c:v>
                </c:pt>
              </c:strCache>
            </c:strRef>
          </c:tx>
          <c:cat>
            <c:numRef>
              <c:f>Lonkat!$A$3:$A$19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Lonkat!$E$3:$E$19</c:f>
              <c:numCache>
                <c:formatCode>0%</c:formatCode>
                <c:ptCount val="17"/>
                <c:pt idx="0">
                  <c:v>0.22</c:v>
                </c:pt>
                <c:pt idx="1">
                  <c:v>0.33000000000000013</c:v>
                </c:pt>
                <c:pt idx="2">
                  <c:v>0.31000000000000011</c:v>
                </c:pt>
                <c:pt idx="3">
                  <c:v>0.23</c:v>
                </c:pt>
                <c:pt idx="4">
                  <c:v>0.32000000000000012</c:v>
                </c:pt>
                <c:pt idx="5">
                  <c:v>0.29000000000000009</c:v>
                </c:pt>
                <c:pt idx="6">
                  <c:v>0.28000000000000008</c:v>
                </c:pt>
                <c:pt idx="7">
                  <c:v>0.24000000000000005</c:v>
                </c:pt>
                <c:pt idx="8">
                  <c:v>0.24000000000000005</c:v>
                </c:pt>
                <c:pt idx="9">
                  <c:v>0.26</c:v>
                </c:pt>
                <c:pt idx="10">
                  <c:v>0.37000000000000011</c:v>
                </c:pt>
                <c:pt idx="11">
                  <c:v>0.24000000000000005</c:v>
                </c:pt>
                <c:pt idx="12">
                  <c:v>0.3000000000000001</c:v>
                </c:pt>
                <c:pt idx="13">
                  <c:v>0.29000000000000009</c:v>
                </c:pt>
                <c:pt idx="14">
                  <c:v>0.3600000000000001</c:v>
                </c:pt>
                <c:pt idx="15">
                  <c:v>0.37000000000000011</c:v>
                </c:pt>
                <c:pt idx="16">
                  <c:v>0.32000000000000012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2BC-4EE5-9E93-C17A88FF31AA}"/>
            </c:ext>
          </c:extLst>
        </c:ser>
        <c:ser>
          <c:idx val="2"/>
          <c:order val="2"/>
          <c:tx>
            <c:strRef>
              <c:f>Lonkat!$F$2</c:f>
              <c:strCache>
                <c:ptCount val="1"/>
                <c:pt idx="0">
                  <c:v>C</c:v>
                </c:pt>
              </c:strCache>
            </c:strRef>
          </c:tx>
          <c:cat>
            <c:numRef>
              <c:f>Lonkat!$A$3:$A$19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Lonkat!$F$3:$F$19</c:f>
              <c:numCache>
                <c:formatCode>0%</c:formatCode>
                <c:ptCount val="17"/>
                <c:pt idx="0">
                  <c:v>0.21000000000000005</c:v>
                </c:pt>
                <c:pt idx="1">
                  <c:v>0.13</c:v>
                </c:pt>
                <c:pt idx="2">
                  <c:v>0.17</c:v>
                </c:pt>
                <c:pt idx="3">
                  <c:v>0.11</c:v>
                </c:pt>
                <c:pt idx="4">
                  <c:v>0.13</c:v>
                </c:pt>
                <c:pt idx="5">
                  <c:v>0.21000000000000005</c:v>
                </c:pt>
                <c:pt idx="6">
                  <c:v>0.19</c:v>
                </c:pt>
                <c:pt idx="7">
                  <c:v>0.16</c:v>
                </c:pt>
                <c:pt idx="8">
                  <c:v>0.17</c:v>
                </c:pt>
                <c:pt idx="9">
                  <c:v>0.11</c:v>
                </c:pt>
                <c:pt idx="10">
                  <c:v>0.17</c:v>
                </c:pt>
                <c:pt idx="11">
                  <c:v>0.18000000000000005</c:v>
                </c:pt>
                <c:pt idx="12">
                  <c:v>0.19</c:v>
                </c:pt>
                <c:pt idx="13">
                  <c:v>0.2</c:v>
                </c:pt>
                <c:pt idx="14">
                  <c:v>0.19</c:v>
                </c:pt>
                <c:pt idx="15">
                  <c:v>0.21000000000000005</c:v>
                </c:pt>
                <c:pt idx="16">
                  <c:v>0.12000000000000002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2BC-4EE5-9E93-C17A88FF31AA}"/>
            </c:ext>
          </c:extLst>
        </c:ser>
        <c:ser>
          <c:idx val="3"/>
          <c:order val="3"/>
          <c:tx>
            <c:strRef>
              <c:f>Lonkat!$G$2</c:f>
              <c:strCache>
                <c:ptCount val="1"/>
                <c:pt idx="0">
                  <c:v>D</c:v>
                </c:pt>
              </c:strCache>
            </c:strRef>
          </c:tx>
          <c:cat>
            <c:numRef>
              <c:f>Lonkat!$A$3:$A$19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Lonkat!$G$3:$G$19</c:f>
              <c:numCache>
                <c:formatCode>0%</c:formatCode>
                <c:ptCount val="17"/>
                <c:pt idx="0">
                  <c:v>0.05</c:v>
                </c:pt>
                <c:pt idx="1">
                  <c:v>0</c:v>
                </c:pt>
                <c:pt idx="2">
                  <c:v>8.0000000000000029E-2</c:v>
                </c:pt>
                <c:pt idx="3">
                  <c:v>4.0000000000000015E-2</c:v>
                </c:pt>
                <c:pt idx="4">
                  <c:v>3.0000000000000002E-2</c:v>
                </c:pt>
                <c:pt idx="5">
                  <c:v>6.0000000000000019E-2</c:v>
                </c:pt>
                <c:pt idx="6">
                  <c:v>8.0000000000000029E-2</c:v>
                </c:pt>
                <c:pt idx="7">
                  <c:v>4.0000000000000015E-2</c:v>
                </c:pt>
                <c:pt idx="8">
                  <c:v>2.0000000000000007E-2</c:v>
                </c:pt>
                <c:pt idx="9">
                  <c:v>4.0000000000000015E-2</c:v>
                </c:pt>
                <c:pt idx="10">
                  <c:v>4.0000000000000015E-2</c:v>
                </c:pt>
                <c:pt idx="11">
                  <c:v>4.0000000000000015E-2</c:v>
                </c:pt>
                <c:pt idx="12">
                  <c:v>6.0000000000000019E-2</c:v>
                </c:pt>
                <c:pt idx="13">
                  <c:v>4.0000000000000015E-2</c:v>
                </c:pt>
                <c:pt idx="14">
                  <c:v>6.0000000000000019E-2</c:v>
                </c:pt>
                <c:pt idx="15">
                  <c:v>0.05</c:v>
                </c:pt>
                <c:pt idx="16">
                  <c:v>2.0000000000000007E-2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2BC-4EE5-9E93-C17A88FF31AA}"/>
            </c:ext>
          </c:extLst>
        </c:ser>
        <c:ser>
          <c:idx val="4"/>
          <c:order val="4"/>
          <c:tx>
            <c:strRef>
              <c:f>Lonkat!$H$2</c:f>
              <c:strCache>
                <c:ptCount val="1"/>
                <c:pt idx="0">
                  <c:v>E</c:v>
                </c:pt>
              </c:strCache>
            </c:strRef>
          </c:tx>
          <c:cat>
            <c:numRef>
              <c:f>Lonkat!$A$3:$A$19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Lonkat!$H$3:$H$19</c:f>
              <c:numCache>
                <c:formatCode>0%</c:formatCode>
                <c:ptCount val="17"/>
                <c:pt idx="0">
                  <c:v>1.0000000000000004E-2</c:v>
                </c:pt>
                <c:pt idx="1">
                  <c:v>0</c:v>
                </c:pt>
                <c:pt idx="2">
                  <c:v>1.0000000000000004E-2</c:v>
                </c:pt>
                <c:pt idx="3">
                  <c:v>1.0000000000000004E-2</c:v>
                </c:pt>
                <c:pt idx="4">
                  <c:v>0</c:v>
                </c:pt>
                <c:pt idx="5">
                  <c:v>1.0000000000000004E-2</c:v>
                </c:pt>
                <c:pt idx="6">
                  <c:v>0</c:v>
                </c:pt>
                <c:pt idx="7">
                  <c:v>1.0000000000000004E-2</c:v>
                </c:pt>
                <c:pt idx="8">
                  <c:v>0</c:v>
                </c:pt>
                <c:pt idx="9">
                  <c:v>1.0000000000000004E-2</c:v>
                </c:pt>
                <c:pt idx="10">
                  <c:v>0</c:v>
                </c:pt>
                <c:pt idx="11">
                  <c:v>1.0000000000000004E-2</c:v>
                </c:pt>
                <c:pt idx="12">
                  <c:v>1.0000000000000004E-2</c:v>
                </c:pt>
                <c:pt idx="13">
                  <c:v>0</c:v>
                </c:pt>
                <c:pt idx="14">
                  <c:v>0</c:v>
                </c:pt>
                <c:pt idx="15">
                  <c:v>1.0000000000000004E-2</c:v>
                </c:pt>
                <c:pt idx="1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2BC-4EE5-9E93-C17A88FF31AA}"/>
            </c:ext>
          </c:extLst>
        </c:ser>
        <c:gapWidth val="50"/>
        <c:overlap val="100"/>
        <c:axId val="120982912"/>
        <c:axId val="121001088"/>
      </c:barChart>
      <c:catAx>
        <c:axId val="120982912"/>
        <c:scaling>
          <c:orientation val="minMax"/>
        </c:scaling>
        <c:axPos val="b"/>
        <c:numFmt formatCode="General" sourceLinked="1"/>
        <c:tickLblPos val="nextTo"/>
        <c:crossAx val="121001088"/>
        <c:crosses val="autoZero"/>
        <c:auto val="1"/>
        <c:lblAlgn val="ctr"/>
        <c:lblOffset val="100"/>
      </c:catAx>
      <c:valAx>
        <c:axId val="121001088"/>
        <c:scaling>
          <c:orientation val="minMax"/>
        </c:scaling>
        <c:axPos val="l"/>
        <c:majorGridlines/>
        <c:numFmt formatCode="0\ %" sourceLinked="1"/>
        <c:tickLblPos val="nextTo"/>
        <c:crossAx val="120982912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chart>
    <c:title>
      <c:tx>
        <c:rich>
          <a:bodyPr/>
          <a:lstStyle/>
          <a:p>
            <a:pPr>
              <a:defRPr/>
            </a:pPr>
            <a:r>
              <a:rPr lang="en-US" sz="1200"/>
              <a:t>Tutkitut kpl lausuntovuoden mukaan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cat>
            <c:numRef>
              <c:f>Kyynäret!$I$3:$I$20</c:f>
              <c:numCache>
                <c:formatCode>General</c:formatCode>
                <c:ptCount val="18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</c:numCache>
            </c:numRef>
          </c:cat>
          <c:val>
            <c:numRef>
              <c:f>Kyynäret!$N$3:$N$20</c:f>
              <c:numCache>
                <c:formatCode>General</c:formatCode>
                <c:ptCount val="18"/>
                <c:pt idx="0">
                  <c:v>0</c:v>
                </c:pt>
                <c:pt idx="1">
                  <c:v>3</c:v>
                </c:pt>
                <c:pt idx="2">
                  <c:v>1</c:v>
                </c:pt>
                <c:pt idx="3">
                  <c:v>3</c:v>
                </c:pt>
                <c:pt idx="4">
                  <c:v>6</c:v>
                </c:pt>
                <c:pt idx="5">
                  <c:v>8</c:v>
                </c:pt>
                <c:pt idx="6">
                  <c:v>12</c:v>
                </c:pt>
                <c:pt idx="7">
                  <c:v>24</c:v>
                </c:pt>
                <c:pt idx="8">
                  <c:v>20</c:v>
                </c:pt>
                <c:pt idx="9">
                  <c:v>39</c:v>
                </c:pt>
                <c:pt idx="10">
                  <c:v>39</c:v>
                </c:pt>
                <c:pt idx="11">
                  <c:v>51</c:v>
                </c:pt>
                <c:pt idx="12">
                  <c:v>56</c:v>
                </c:pt>
                <c:pt idx="13">
                  <c:v>80</c:v>
                </c:pt>
                <c:pt idx="14">
                  <c:v>98</c:v>
                </c:pt>
                <c:pt idx="15">
                  <c:v>101</c:v>
                </c:pt>
                <c:pt idx="16">
                  <c:v>137</c:v>
                </c:pt>
                <c:pt idx="17">
                  <c:v>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3A3-4840-851C-6CC27125BF15}"/>
            </c:ext>
          </c:extLst>
        </c:ser>
        <c:axId val="123476224"/>
        <c:axId val="123478016"/>
      </c:barChart>
      <c:catAx>
        <c:axId val="123476224"/>
        <c:scaling>
          <c:orientation val="minMax"/>
        </c:scaling>
        <c:axPos val="b"/>
        <c:numFmt formatCode="General" sourceLinked="1"/>
        <c:tickLblPos val="nextTo"/>
        <c:crossAx val="123478016"/>
        <c:crosses val="autoZero"/>
        <c:auto val="1"/>
        <c:lblAlgn val="ctr"/>
        <c:lblOffset val="100"/>
      </c:catAx>
      <c:valAx>
        <c:axId val="123478016"/>
        <c:scaling>
          <c:orientation val="minMax"/>
        </c:scaling>
        <c:axPos val="l"/>
        <c:majorGridlines/>
        <c:numFmt formatCode="General" sourceLinked="1"/>
        <c:tickLblPos val="nextTo"/>
        <c:crossAx val="123476224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chart>
    <c:title>
      <c:tx>
        <c:rich>
          <a:bodyPr/>
          <a:lstStyle/>
          <a:p>
            <a:pPr>
              <a:defRPr/>
            </a:pPr>
            <a:r>
              <a:rPr lang="en-US" sz="1200"/>
              <a:t>Tutkittujen osuus rekvuoden mukaan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cat>
            <c:numRef>
              <c:f>Kyynäret!$A$24:$A$41</c:f>
              <c:numCache>
                <c:formatCode>General</c:formatCode>
                <c:ptCount val="18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</c:numCache>
            </c:numRef>
          </c:cat>
          <c:val>
            <c:numRef>
              <c:f>Kyynäret!$B$24:$B$41</c:f>
              <c:numCache>
                <c:formatCode>0%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1.0000000000000004E-2</c:v>
                </c:pt>
                <c:pt idx="3">
                  <c:v>2.0000000000000007E-2</c:v>
                </c:pt>
                <c:pt idx="4">
                  <c:v>1.0000000000000004E-2</c:v>
                </c:pt>
                <c:pt idx="5">
                  <c:v>3.0000000000000002E-2</c:v>
                </c:pt>
                <c:pt idx="6">
                  <c:v>3.0000000000000002E-2</c:v>
                </c:pt>
                <c:pt idx="7">
                  <c:v>0.05</c:v>
                </c:pt>
                <c:pt idx="8">
                  <c:v>7.0000000000000021E-2</c:v>
                </c:pt>
                <c:pt idx="9">
                  <c:v>9.0000000000000024E-2</c:v>
                </c:pt>
                <c:pt idx="10">
                  <c:v>9.0000000000000024E-2</c:v>
                </c:pt>
                <c:pt idx="11">
                  <c:v>0.11</c:v>
                </c:pt>
                <c:pt idx="12">
                  <c:v>0.12000000000000002</c:v>
                </c:pt>
                <c:pt idx="13">
                  <c:v>0.14000000000000001</c:v>
                </c:pt>
                <c:pt idx="14">
                  <c:v>0.14000000000000001</c:v>
                </c:pt>
                <c:pt idx="15">
                  <c:v>0.17</c:v>
                </c:pt>
                <c:pt idx="16">
                  <c:v>0.12000000000000002</c:v>
                </c:pt>
                <c:pt idx="17">
                  <c:v>4.0000000000000015E-2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AD8-478F-9A24-EEC7E92D132C}"/>
            </c:ext>
          </c:extLst>
        </c:ser>
        <c:axId val="123749120"/>
        <c:axId val="123750656"/>
      </c:barChart>
      <c:catAx>
        <c:axId val="123749120"/>
        <c:scaling>
          <c:orientation val="minMax"/>
        </c:scaling>
        <c:axPos val="b"/>
        <c:numFmt formatCode="General" sourceLinked="1"/>
        <c:tickLblPos val="nextTo"/>
        <c:crossAx val="123750656"/>
        <c:crosses val="autoZero"/>
        <c:auto val="1"/>
        <c:lblAlgn val="ctr"/>
        <c:lblOffset val="100"/>
      </c:catAx>
      <c:valAx>
        <c:axId val="123750656"/>
        <c:scaling>
          <c:orientation val="minMax"/>
        </c:scaling>
        <c:axPos val="l"/>
        <c:majorGridlines/>
        <c:numFmt formatCode="0%" sourceLinked="1"/>
        <c:tickLblPos val="nextTo"/>
        <c:crossAx val="123749120"/>
        <c:crosses val="autoZero"/>
        <c:crossBetween val="between"/>
      </c:valAx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chart>
    <c:title>
      <c:tx>
        <c:rich>
          <a:bodyPr/>
          <a:lstStyle/>
          <a:p>
            <a:pPr>
              <a:defRPr/>
            </a:pPr>
            <a:r>
              <a:rPr lang="en-US" sz="1200"/>
              <a:t>tutkitut kpl lausuntovuoden mukaan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cat>
            <c:numRef>
              <c:f>Polvet!$K$3:$K$20</c:f>
              <c:numCache>
                <c:formatCode>General</c:formatCode>
                <c:ptCount val="18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</c:numCache>
            </c:numRef>
          </c:cat>
          <c:val>
            <c:numRef>
              <c:f>Polvet!$R$3:$R$20</c:f>
              <c:numCache>
                <c:formatCode>General</c:formatCode>
                <c:ptCount val="18"/>
                <c:pt idx="0">
                  <c:v>2</c:v>
                </c:pt>
                <c:pt idx="1">
                  <c:v>0</c:v>
                </c:pt>
                <c:pt idx="2">
                  <c:v>3</c:v>
                </c:pt>
                <c:pt idx="3">
                  <c:v>6</c:v>
                </c:pt>
                <c:pt idx="4">
                  <c:v>6</c:v>
                </c:pt>
                <c:pt idx="5">
                  <c:v>7</c:v>
                </c:pt>
                <c:pt idx="6">
                  <c:v>11</c:v>
                </c:pt>
                <c:pt idx="7">
                  <c:v>9</c:v>
                </c:pt>
                <c:pt idx="8">
                  <c:v>20</c:v>
                </c:pt>
                <c:pt idx="9">
                  <c:v>31</c:v>
                </c:pt>
                <c:pt idx="10">
                  <c:v>21</c:v>
                </c:pt>
                <c:pt idx="11">
                  <c:v>22</c:v>
                </c:pt>
                <c:pt idx="12">
                  <c:v>48</c:v>
                </c:pt>
                <c:pt idx="13">
                  <c:v>142</c:v>
                </c:pt>
                <c:pt idx="14">
                  <c:v>136</c:v>
                </c:pt>
                <c:pt idx="15">
                  <c:v>135</c:v>
                </c:pt>
                <c:pt idx="16">
                  <c:v>117</c:v>
                </c:pt>
                <c:pt idx="17">
                  <c:v>111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23D-4788-AC7E-14F7BD8CF686}"/>
            </c:ext>
          </c:extLst>
        </c:ser>
        <c:axId val="76874880"/>
        <c:axId val="76876416"/>
      </c:barChart>
      <c:catAx>
        <c:axId val="76874880"/>
        <c:scaling>
          <c:orientation val="minMax"/>
        </c:scaling>
        <c:axPos val="b"/>
        <c:numFmt formatCode="General" sourceLinked="1"/>
        <c:tickLblPos val="nextTo"/>
        <c:crossAx val="76876416"/>
        <c:crosses val="autoZero"/>
        <c:auto val="1"/>
        <c:lblAlgn val="ctr"/>
        <c:lblOffset val="100"/>
      </c:catAx>
      <c:valAx>
        <c:axId val="76876416"/>
        <c:scaling>
          <c:orientation val="minMax"/>
        </c:scaling>
        <c:axPos val="l"/>
        <c:majorGridlines/>
        <c:numFmt formatCode="General" sourceLinked="1"/>
        <c:tickLblPos val="nextTo"/>
        <c:crossAx val="76874880"/>
        <c:crosses val="autoZero"/>
        <c:crossBetween val="between"/>
      </c:valAx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chart>
    <c:title>
      <c:tx>
        <c:rich>
          <a:bodyPr/>
          <a:lstStyle/>
          <a:p>
            <a:pPr>
              <a:defRPr/>
            </a:pPr>
            <a:r>
              <a:rPr lang="en-US" sz="1200"/>
              <a:t>tutkittujen osuus rek.vuoden mukaan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cat>
            <c:numRef>
              <c:f>Polvet!$A$24:$A$41</c:f>
              <c:numCache>
                <c:formatCode>General</c:formatCode>
                <c:ptCount val="18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</c:numCache>
            </c:numRef>
          </c:cat>
          <c:val>
            <c:numRef>
              <c:f>Polvet!$B$24:$B$41</c:f>
              <c:numCache>
                <c:formatCode>0%</c:formatCode>
                <c:ptCount val="18"/>
                <c:pt idx="0">
                  <c:v>1.0000000000000004E-2</c:v>
                </c:pt>
                <c:pt idx="1">
                  <c:v>1.0000000000000004E-2</c:v>
                </c:pt>
                <c:pt idx="2">
                  <c:v>2.0000000000000007E-2</c:v>
                </c:pt>
                <c:pt idx="3">
                  <c:v>2.0000000000000007E-2</c:v>
                </c:pt>
                <c:pt idx="4">
                  <c:v>2.0000000000000007E-2</c:v>
                </c:pt>
                <c:pt idx="5">
                  <c:v>3.0000000000000002E-2</c:v>
                </c:pt>
                <c:pt idx="6">
                  <c:v>3.0000000000000002E-2</c:v>
                </c:pt>
                <c:pt idx="7">
                  <c:v>0.05</c:v>
                </c:pt>
                <c:pt idx="8">
                  <c:v>7.0000000000000021E-2</c:v>
                </c:pt>
                <c:pt idx="9">
                  <c:v>7.0000000000000021E-2</c:v>
                </c:pt>
                <c:pt idx="10">
                  <c:v>9.0000000000000024E-2</c:v>
                </c:pt>
                <c:pt idx="11">
                  <c:v>0.13</c:v>
                </c:pt>
                <c:pt idx="12">
                  <c:v>0.14000000000000001</c:v>
                </c:pt>
                <c:pt idx="13">
                  <c:v>0.15000000000000005</c:v>
                </c:pt>
                <c:pt idx="14">
                  <c:v>0.12000000000000002</c:v>
                </c:pt>
                <c:pt idx="15">
                  <c:v>0.15000000000000005</c:v>
                </c:pt>
                <c:pt idx="16">
                  <c:v>0.11</c:v>
                </c:pt>
                <c:pt idx="17">
                  <c:v>6.0000000000000019E-2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BDA-4BDF-ABCB-8043F6F4513D}"/>
            </c:ext>
          </c:extLst>
        </c:ser>
        <c:axId val="77097600"/>
        <c:axId val="77099392"/>
      </c:barChart>
      <c:catAx>
        <c:axId val="77097600"/>
        <c:scaling>
          <c:orientation val="minMax"/>
        </c:scaling>
        <c:axPos val="b"/>
        <c:numFmt formatCode="General" sourceLinked="1"/>
        <c:tickLblPos val="nextTo"/>
        <c:crossAx val="77099392"/>
        <c:crosses val="autoZero"/>
        <c:auto val="1"/>
        <c:lblAlgn val="ctr"/>
        <c:lblOffset val="100"/>
      </c:catAx>
      <c:valAx>
        <c:axId val="77099392"/>
        <c:scaling>
          <c:orientation val="minMax"/>
        </c:scaling>
        <c:axPos val="l"/>
        <c:majorGridlines/>
        <c:numFmt formatCode="0%" sourceLinked="1"/>
        <c:tickLblPos val="nextTo"/>
        <c:crossAx val="77097600"/>
        <c:crosses val="autoZero"/>
        <c:crossBetween val="between"/>
      </c:valAx>
    </c:plotArea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i-FI"/>
  <c:chart>
    <c:title>
      <c:tx>
        <c:rich>
          <a:bodyPr/>
          <a:lstStyle/>
          <a:p>
            <a:pPr>
              <a:defRPr/>
            </a:pPr>
            <a:r>
              <a:rPr lang="en-US" sz="1400"/>
              <a:t>Tutkittu %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cat>
            <c:numRef>
              <c:f>Silmät!$A$3:$A$20</c:f>
              <c:numCache>
                <c:formatCode>General</c:formatCode>
                <c:ptCount val="18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</c:numCache>
            </c:numRef>
          </c:cat>
          <c:val>
            <c:numRef>
              <c:f>Silmät!$D$3:$D$20</c:f>
              <c:numCache>
                <c:formatCode>0%</c:formatCode>
                <c:ptCount val="18"/>
                <c:pt idx="0">
                  <c:v>0.27</c:v>
                </c:pt>
                <c:pt idx="1">
                  <c:v>0.26</c:v>
                </c:pt>
                <c:pt idx="2">
                  <c:v>0.27</c:v>
                </c:pt>
                <c:pt idx="3">
                  <c:v>0.29000000000000009</c:v>
                </c:pt>
                <c:pt idx="4">
                  <c:v>0.28000000000000008</c:v>
                </c:pt>
                <c:pt idx="5">
                  <c:v>0.3000000000000001</c:v>
                </c:pt>
                <c:pt idx="6">
                  <c:v>0.28000000000000008</c:v>
                </c:pt>
                <c:pt idx="7">
                  <c:v>0.31000000000000011</c:v>
                </c:pt>
                <c:pt idx="8">
                  <c:v>0.34</c:v>
                </c:pt>
                <c:pt idx="9">
                  <c:v>0.31000000000000011</c:v>
                </c:pt>
                <c:pt idx="10">
                  <c:v>0.27</c:v>
                </c:pt>
                <c:pt idx="11">
                  <c:v>0.31000000000000011</c:v>
                </c:pt>
                <c:pt idx="12">
                  <c:v>0.27</c:v>
                </c:pt>
                <c:pt idx="13">
                  <c:v>0.28000000000000008</c:v>
                </c:pt>
                <c:pt idx="14">
                  <c:v>0.26</c:v>
                </c:pt>
                <c:pt idx="15">
                  <c:v>0.26</c:v>
                </c:pt>
                <c:pt idx="16">
                  <c:v>0.16</c:v>
                </c:pt>
                <c:pt idx="17">
                  <c:v>4.0000000000000015E-2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5C2-4894-A8EF-E0DF32965EA7}"/>
            </c:ext>
          </c:extLst>
        </c:ser>
        <c:axId val="91828992"/>
        <c:axId val="91830528"/>
      </c:barChart>
      <c:catAx>
        <c:axId val="91828992"/>
        <c:scaling>
          <c:orientation val="minMax"/>
        </c:scaling>
        <c:axPos val="b"/>
        <c:numFmt formatCode="General" sourceLinked="1"/>
        <c:tickLblPos val="nextTo"/>
        <c:crossAx val="91830528"/>
        <c:crosses val="autoZero"/>
        <c:auto val="1"/>
        <c:lblAlgn val="ctr"/>
        <c:lblOffset val="100"/>
      </c:catAx>
      <c:valAx>
        <c:axId val="91830528"/>
        <c:scaling>
          <c:orientation val="minMax"/>
        </c:scaling>
        <c:axPos val="l"/>
        <c:majorGridlines/>
        <c:numFmt formatCode="0%" sourceLinked="1"/>
        <c:tickLblPos val="nextTo"/>
        <c:crossAx val="91828992"/>
        <c:crosses val="autoZero"/>
        <c:crossBetween val="between"/>
      </c:valAx>
    </c:plotArea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chart>
    <c:title>
      <c:tx>
        <c:rich>
          <a:bodyPr/>
          <a:lstStyle/>
          <a:p>
            <a:pPr>
              <a:defRPr/>
            </a:pPr>
            <a:r>
              <a:rPr lang="en-US" sz="1400"/>
              <a:t>Terveitä %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cat>
            <c:numRef>
              <c:f>Silmät!$A$3:$A$20</c:f>
              <c:numCache>
                <c:formatCode>General</c:formatCode>
                <c:ptCount val="18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</c:numCache>
            </c:numRef>
          </c:cat>
          <c:val>
            <c:numRef>
              <c:f>Silmät!$F$3:$F$20</c:f>
              <c:numCache>
                <c:formatCode>0%</c:formatCode>
                <c:ptCount val="18"/>
                <c:pt idx="0">
                  <c:v>0.79</c:v>
                </c:pt>
                <c:pt idx="1">
                  <c:v>0.76000000000000023</c:v>
                </c:pt>
                <c:pt idx="2">
                  <c:v>0.74000000000000021</c:v>
                </c:pt>
                <c:pt idx="3">
                  <c:v>0.65000000000000024</c:v>
                </c:pt>
                <c:pt idx="4">
                  <c:v>0.64000000000000024</c:v>
                </c:pt>
                <c:pt idx="5">
                  <c:v>0.54</c:v>
                </c:pt>
                <c:pt idx="6">
                  <c:v>0.53</c:v>
                </c:pt>
                <c:pt idx="7">
                  <c:v>0.5</c:v>
                </c:pt>
                <c:pt idx="8">
                  <c:v>0.5</c:v>
                </c:pt>
                <c:pt idx="9">
                  <c:v>0.48000000000000009</c:v>
                </c:pt>
                <c:pt idx="10">
                  <c:v>0.4300000000000001</c:v>
                </c:pt>
                <c:pt idx="11">
                  <c:v>0.58000000000000007</c:v>
                </c:pt>
                <c:pt idx="12">
                  <c:v>0.64000000000000024</c:v>
                </c:pt>
                <c:pt idx="13">
                  <c:v>0.53</c:v>
                </c:pt>
                <c:pt idx="14">
                  <c:v>0.47000000000000008</c:v>
                </c:pt>
                <c:pt idx="15">
                  <c:v>0.59</c:v>
                </c:pt>
                <c:pt idx="16">
                  <c:v>0.5</c:v>
                </c:pt>
                <c:pt idx="17">
                  <c:v>0.4300000000000001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CB9-4558-90D5-1CEC735C3403}"/>
            </c:ext>
          </c:extLst>
        </c:ser>
        <c:axId val="91846912"/>
        <c:axId val="91860992"/>
      </c:barChart>
      <c:catAx>
        <c:axId val="91846912"/>
        <c:scaling>
          <c:orientation val="minMax"/>
        </c:scaling>
        <c:axPos val="b"/>
        <c:numFmt formatCode="General" sourceLinked="1"/>
        <c:tickLblPos val="nextTo"/>
        <c:crossAx val="91860992"/>
        <c:crosses val="autoZero"/>
        <c:auto val="1"/>
        <c:lblAlgn val="ctr"/>
        <c:lblOffset val="100"/>
      </c:catAx>
      <c:valAx>
        <c:axId val="91860992"/>
        <c:scaling>
          <c:orientation val="minMax"/>
        </c:scaling>
        <c:axPos val="l"/>
        <c:majorGridlines/>
        <c:numFmt formatCode="0%" sourceLinked="1"/>
        <c:tickLblPos val="nextTo"/>
        <c:crossAx val="91846912"/>
        <c:crosses val="autoZero"/>
        <c:crossBetween val="between"/>
      </c:valAx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E8F68-911A-4D7C-8C55-7DB04AA6114F}" type="datetimeFigureOut">
              <a:rPr lang="fi-FI" smtClean="0"/>
              <a:pPr/>
              <a:t>9.2.2020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A1B99-388E-4326-B32D-EFAA9A0DF45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2563739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5F4-22BF-44EE-9C02-ED92B46EA7E6}" type="datetimeFigureOut">
              <a:rPr lang="fi-FI" smtClean="0"/>
              <a:pPr/>
              <a:t>9.2.2020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639-AFE7-460D-A399-AFB8F298B75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863378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5F4-22BF-44EE-9C02-ED92B46EA7E6}" type="datetimeFigureOut">
              <a:rPr lang="fi-FI" smtClean="0"/>
              <a:pPr/>
              <a:t>9.2.2020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639-AFE7-460D-A399-AFB8F298B75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4254596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5F4-22BF-44EE-9C02-ED92B46EA7E6}" type="datetimeFigureOut">
              <a:rPr lang="fi-FI" smtClean="0"/>
              <a:pPr/>
              <a:t>9.2.2020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639-AFE7-460D-A399-AFB8F298B75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391102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5F4-22BF-44EE-9C02-ED92B46EA7E6}" type="datetimeFigureOut">
              <a:rPr lang="fi-FI" smtClean="0"/>
              <a:pPr/>
              <a:t>9.2.2020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639-AFE7-460D-A399-AFB8F298B75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361527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5F4-22BF-44EE-9C02-ED92B46EA7E6}" type="datetimeFigureOut">
              <a:rPr lang="fi-FI" smtClean="0"/>
              <a:pPr/>
              <a:t>9.2.2020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639-AFE7-460D-A399-AFB8F298B75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1811142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5F4-22BF-44EE-9C02-ED92B46EA7E6}" type="datetimeFigureOut">
              <a:rPr lang="fi-FI" smtClean="0"/>
              <a:pPr/>
              <a:t>9.2.2020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639-AFE7-460D-A399-AFB8F298B75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3167760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5F4-22BF-44EE-9C02-ED92B46EA7E6}" type="datetimeFigureOut">
              <a:rPr lang="fi-FI" smtClean="0"/>
              <a:pPr/>
              <a:t>9.2.2020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639-AFE7-460D-A399-AFB8F298B75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986561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5F4-22BF-44EE-9C02-ED92B46EA7E6}" type="datetimeFigureOut">
              <a:rPr lang="fi-FI" smtClean="0"/>
              <a:pPr/>
              <a:t>9.2.2020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639-AFE7-460D-A399-AFB8F298B75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345376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5F4-22BF-44EE-9C02-ED92B46EA7E6}" type="datetimeFigureOut">
              <a:rPr lang="fi-FI" smtClean="0"/>
              <a:pPr/>
              <a:t>9.2.2020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639-AFE7-460D-A399-AFB8F298B75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191601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5F4-22BF-44EE-9C02-ED92B46EA7E6}" type="datetimeFigureOut">
              <a:rPr lang="fi-FI" smtClean="0"/>
              <a:pPr/>
              <a:t>9.2.2020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639-AFE7-460D-A399-AFB8F298B75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1694723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5F4-22BF-44EE-9C02-ED92B46EA7E6}" type="datetimeFigureOut">
              <a:rPr lang="fi-FI" smtClean="0"/>
              <a:pPr/>
              <a:t>9.2.2020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639-AFE7-460D-A399-AFB8F298B75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3258303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A55F4-22BF-44EE-9C02-ED92B46EA7E6}" type="datetimeFigureOut">
              <a:rPr lang="fi-FI" smtClean="0"/>
              <a:pPr/>
              <a:t>9.2.2020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69639-AFE7-460D-A399-AFB8F298B75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4146069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jalostus.kennelliitto.fi/frmKoirat.aspx?TK=34&amp;TA=155&amp;VuosiA=2014&amp;VuosiY=2018" TargetMode="External"/><Relationship Id="rId3" Type="http://schemas.openxmlformats.org/officeDocument/2006/relationships/hyperlink" Target="https://jalostus.kennelliitto.fi/frmKoirat.aspx?TK=70&amp;TA=635&amp;VuosiA=2014&amp;VuosiY=2018" TargetMode="External"/><Relationship Id="rId7" Type="http://schemas.openxmlformats.org/officeDocument/2006/relationships/hyperlink" Target="https://jalostus.kennelliitto.fi/frmKoirat.aspx?TK=72&amp;TA=646&amp;VuosiA=2014&amp;VuosiY=2018" TargetMode="External"/><Relationship Id="rId2" Type="http://schemas.openxmlformats.org/officeDocument/2006/relationships/hyperlink" Target="https://jalostus.kennelliitto.fi/frmKoirat.aspx?TK=66&amp;TA=626&amp;VuosiA=2014&amp;VuosiY=201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jalostus.kennelliitto.fi/frmKoirat.aspx?TK=80&amp;TA=663&amp;VuosiA=2014&amp;VuosiY=2018" TargetMode="External"/><Relationship Id="rId11" Type="http://schemas.openxmlformats.org/officeDocument/2006/relationships/hyperlink" Target="https://jalostus.kennelliitto.fi/frmKoirat.aspx?TK=28&amp;TA=142&amp;VuosiA=2014&amp;VuosiY=2018" TargetMode="External"/><Relationship Id="rId5" Type="http://schemas.openxmlformats.org/officeDocument/2006/relationships/hyperlink" Target="https://jalostus.kennelliitto.fi/frmKoirat.aspx?TK=77&amp;TA=660&amp;VuosiA=2014&amp;VuosiY=2018" TargetMode="External"/><Relationship Id="rId10" Type="http://schemas.openxmlformats.org/officeDocument/2006/relationships/hyperlink" Target="https://jalostus.kennelliitto.fi/frmKoirat.aspx?TK=74&amp;TA=650&amp;VuosiA=2014&amp;VuosiY=2018" TargetMode="External"/><Relationship Id="rId4" Type="http://schemas.openxmlformats.org/officeDocument/2006/relationships/hyperlink" Target="https://jalostus.kennelliitto.fi/frmKoirat.aspx?TK=33&amp;TA=189&amp;VuosiA=2014&amp;VuosiY=2018" TargetMode="External"/><Relationship Id="rId9" Type="http://schemas.openxmlformats.org/officeDocument/2006/relationships/hyperlink" Target="https://jalostus.kennelliitto.fi/frmKoirat.aspx?TK=33&amp;TA=223&amp;VuosiA=2014&amp;VuosiY=2018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jalostus.kennelliitto.fi/frmKoira.aspx?RekNo=FI41167/15" TargetMode="External"/><Relationship Id="rId3" Type="http://schemas.openxmlformats.org/officeDocument/2006/relationships/hyperlink" Target="https://jalostus.kennelliitto.fi/frmKoira.aspx?RekNo=FI20645/16" TargetMode="External"/><Relationship Id="rId7" Type="http://schemas.openxmlformats.org/officeDocument/2006/relationships/hyperlink" Target="https://jalostus.kennelliitto.fi/frmKoira.aspx?RekNo=FI23108/10" TargetMode="External"/><Relationship Id="rId12" Type="http://schemas.openxmlformats.org/officeDocument/2006/relationships/image" Target="../media/image1.gif"/><Relationship Id="rId2" Type="http://schemas.openxmlformats.org/officeDocument/2006/relationships/hyperlink" Target="https://jalostus.kennelliitto.fi/frmKoira.aspx?RekNo=FI37912/1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jalostus.kennelliitto.fi/frmKoira.aspx?RekNo=FI22199/16" TargetMode="External"/><Relationship Id="rId11" Type="http://schemas.openxmlformats.org/officeDocument/2006/relationships/hyperlink" Target="https://jalostus.kennelliitto.fi/frmKoira.aspx?RekNo=FI37968/17" TargetMode="External"/><Relationship Id="rId5" Type="http://schemas.openxmlformats.org/officeDocument/2006/relationships/hyperlink" Target="https://jalostus.kennelliitto.fi/frmKoira.aspx?RekNo=LOE2279744" TargetMode="External"/><Relationship Id="rId10" Type="http://schemas.openxmlformats.org/officeDocument/2006/relationships/hyperlink" Target="https://jalostus.kennelliitto.fi/frmKoira.aspx?RekNo=FI39413/12" TargetMode="External"/><Relationship Id="rId4" Type="http://schemas.openxmlformats.org/officeDocument/2006/relationships/hyperlink" Target="https://jalostus.kennelliitto.fi/frmKoira.aspx?RekNo=FI46299/14" TargetMode="External"/><Relationship Id="rId9" Type="http://schemas.openxmlformats.org/officeDocument/2006/relationships/hyperlink" Target="https://jalostus.kennelliitto.fi/frmKoira.aspx?RekNo=FIN58727/07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jalostus.kennelliitto.fi/frmKoira.aspx?RekNo=FI45564/09" TargetMode="External"/><Relationship Id="rId13" Type="http://schemas.openxmlformats.org/officeDocument/2006/relationships/hyperlink" Target="https://jalostus.kennelliitto.fi/frmKoira.aspx?RekNo=FI46543/11" TargetMode="External"/><Relationship Id="rId18" Type="http://schemas.openxmlformats.org/officeDocument/2006/relationships/hyperlink" Target="https://jalostus.kennelliitto.fi/frmKoira.aspx?RekNo=FI23355/10" TargetMode="External"/><Relationship Id="rId3" Type="http://schemas.openxmlformats.org/officeDocument/2006/relationships/hyperlink" Target="https://jalostus.kennelliitto.fi/frmKoira.aspx?RekNo=FI17251/14" TargetMode="External"/><Relationship Id="rId21" Type="http://schemas.openxmlformats.org/officeDocument/2006/relationships/hyperlink" Target="https://jalostus.kennelliitto.fi/frmKoira.aspx?RekNo=FI37655/15" TargetMode="External"/><Relationship Id="rId7" Type="http://schemas.openxmlformats.org/officeDocument/2006/relationships/hyperlink" Target="https://jalostus.kennelliitto.fi/frmKoira.aspx?RekNo=FI20645/16" TargetMode="External"/><Relationship Id="rId12" Type="http://schemas.openxmlformats.org/officeDocument/2006/relationships/hyperlink" Target="https://jalostus.kennelliitto.fi/frmKoira.aspx?RekNo=FI42060/15" TargetMode="External"/><Relationship Id="rId17" Type="http://schemas.openxmlformats.org/officeDocument/2006/relationships/hyperlink" Target="https://jalostus.kennelliitto.fi/frmKoira.aspx?RekNo=FIN30433/08" TargetMode="External"/><Relationship Id="rId2" Type="http://schemas.openxmlformats.org/officeDocument/2006/relationships/hyperlink" Target="https://jalostus.kennelliitto.fi/frmKoira.aspx?RekNo=FI47053/12" TargetMode="External"/><Relationship Id="rId16" Type="http://schemas.openxmlformats.org/officeDocument/2006/relationships/hyperlink" Target="https://jalostus.kennelliitto.fi/frmKoira.aspx?RekNo=FI50460/15" TargetMode="External"/><Relationship Id="rId20" Type="http://schemas.openxmlformats.org/officeDocument/2006/relationships/hyperlink" Target="https://jalostus.kennelliitto.fi/frmKoira.aspx?RekNo=FI48980/1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jalostus.kennelliitto.fi/frmKoira.aspx?RekNo=FI46971/12" TargetMode="External"/><Relationship Id="rId11" Type="http://schemas.openxmlformats.org/officeDocument/2006/relationships/hyperlink" Target="https://jalostus.kennelliitto.fi/frmKoira.aspx?RekNo=FI22199/16" TargetMode="External"/><Relationship Id="rId5" Type="http://schemas.openxmlformats.org/officeDocument/2006/relationships/hyperlink" Target="https://jalostus.kennelliitto.fi/frmKoira.aspx?RekNo=FI46932/12" TargetMode="External"/><Relationship Id="rId15" Type="http://schemas.openxmlformats.org/officeDocument/2006/relationships/hyperlink" Target="https://jalostus.kennelliitto.fi/frmKoira.aspx?RekNo=FI14141/13" TargetMode="External"/><Relationship Id="rId10" Type="http://schemas.openxmlformats.org/officeDocument/2006/relationships/hyperlink" Target="https://jalostus.kennelliitto.fi/frmKoira.aspx?RekNo=FIN33797/05" TargetMode="External"/><Relationship Id="rId19" Type="http://schemas.openxmlformats.org/officeDocument/2006/relationships/hyperlink" Target="https://jalostus.kennelliitto.fi/frmKoira.aspx?RekNo=FI39105/13" TargetMode="External"/><Relationship Id="rId4" Type="http://schemas.openxmlformats.org/officeDocument/2006/relationships/hyperlink" Target="https://jalostus.kennelliitto.fi/frmKoira.aspx?RekNo=FIN58727/07" TargetMode="External"/><Relationship Id="rId9" Type="http://schemas.openxmlformats.org/officeDocument/2006/relationships/hyperlink" Target="https://jalostus.kennelliitto.fi/frmKoira.aspx?RekNo=FI59007/12" TargetMode="External"/><Relationship Id="rId14" Type="http://schemas.openxmlformats.org/officeDocument/2006/relationships/hyperlink" Target="https://jalostus.kennelliitto.fi/frmKoira.aspx?RekNo=FI41167/15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jalostus.kennelliitto.fi/frmKoira.aspx?RekNo=FIN14274/08" TargetMode="External"/><Relationship Id="rId13" Type="http://schemas.openxmlformats.org/officeDocument/2006/relationships/hyperlink" Target="https://jalostus.kennelliitto.fi/frmKoira.aspx?RekNo=FI41025/14" TargetMode="External"/><Relationship Id="rId18" Type="http://schemas.openxmlformats.org/officeDocument/2006/relationships/hyperlink" Target="https://jalostus.kennelliitto.fi/frmKoira.aspx?RekNo=FI15098/15" TargetMode="External"/><Relationship Id="rId3" Type="http://schemas.openxmlformats.org/officeDocument/2006/relationships/hyperlink" Target="https://jalostus.kennelliitto.fi/frmKoira.aspx?RekNo=FI39413/12" TargetMode="External"/><Relationship Id="rId7" Type="http://schemas.openxmlformats.org/officeDocument/2006/relationships/hyperlink" Target="https://jalostus.kennelliitto.fi/frmKoira.aspx?RekNo=FI15154/15" TargetMode="External"/><Relationship Id="rId12" Type="http://schemas.openxmlformats.org/officeDocument/2006/relationships/hyperlink" Target="https://jalostus.kennelliitto.fi/frmKoira.aspx?RekNo=FI23680/14" TargetMode="External"/><Relationship Id="rId17" Type="http://schemas.openxmlformats.org/officeDocument/2006/relationships/hyperlink" Target="https://jalostus.kennelliitto.fi/frmKoira.aspx?RekNo=FI53556/12" TargetMode="External"/><Relationship Id="rId2" Type="http://schemas.openxmlformats.org/officeDocument/2006/relationships/hyperlink" Target="https://jalostus.kennelliitto.fi/frmKoira.aspx?RekNo=FI30513/13" TargetMode="External"/><Relationship Id="rId16" Type="http://schemas.openxmlformats.org/officeDocument/2006/relationships/hyperlink" Target="https://jalostus.kennelliitto.fi/frmKoira.aspx?RekNo=FI48865/09" TargetMode="External"/><Relationship Id="rId20" Type="http://schemas.openxmlformats.org/officeDocument/2006/relationships/hyperlink" Target="https://jalostus.kennelliitto.fi/frmKoira.aspx?RekNo=FI41363/1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jalostus.kennelliitto.fi/frmKoira.aspx?RekNo=FI49976/12" TargetMode="External"/><Relationship Id="rId11" Type="http://schemas.openxmlformats.org/officeDocument/2006/relationships/hyperlink" Target="https://jalostus.kennelliitto.fi/frmKoira.aspx?RekNo=FI37991/12" TargetMode="External"/><Relationship Id="rId5" Type="http://schemas.openxmlformats.org/officeDocument/2006/relationships/hyperlink" Target="https://jalostus.kennelliitto.fi/frmKoira.aspx?RekNo=FI46299/14" TargetMode="External"/><Relationship Id="rId15" Type="http://schemas.openxmlformats.org/officeDocument/2006/relationships/hyperlink" Target="https://jalostus.kennelliitto.fi/frmKoira.aspx?RekNo=FI57523/09" TargetMode="External"/><Relationship Id="rId10" Type="http://schemas.openxmlformats.org/officeDocument/2006/relationships/hyperlink" Target="https://jalostus.kennelliitto.fi/frmKoira.aspx?RekNo=FI37912/14" TargetMode="External"/><Relationship Id="rId19" Type="http://schemas.openxmlformats.org/officeDocument/2006/relationships/hyperlink" Target="https://jalostus.kennelliitto.fi/frmKoira.aspx?RekNo=FI37542/12" TargetMode="External"/><Relationship Id="rId4" Type="http://schemas.openxmlformats.org/officeDocument/2006/relationships/hyperlink" Target="https://jalostus.kennelliitto.fi/frmKoira.aspx?RekNo=FI23108/10" TargetMode="External"/><Relationship Id="rId9" Type="http://schemas.openxmlformats.org/officeDocument/2006/relationships/hyperlink" Target="https://jalostus.kennelliitto.fi/frmKoira.aspx?RekNo=FI53557/12" TargetMode="External"/><Relationship Id="rId14" Type="http://schemas.openxmlformats.org/officeDocument/2006/relationships/hyperlink" Target="https://jalostus.kennelliitto.fi/frmKoira.aspx?RekNo=FI44004/10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jalostus.kennelliitto.fi/frmKoira.aspx?RekNo=FI57027/09" TargetMode="External"/><Relationship Id="rId3" Type="http://schemas.openxmlformats.org/officeDocument/2006/relationships/hyperlink" Target="https://jalostus.kennelliitto.fi/frmKoira.aspx?RekNo=ER35436/12" TargetMode="External"/><Relationship Id="rId7" Type="http://schemas.openxmlformats.org/officeDocument/2006/relationships/hyperlink" Target="https://jalostus.kennelliitto.fi/frmKoira.aspx?RekNo=FI22869/17" TargetMode="External"/><Relationship Id="rId2" Type="http://schemas.openxmlformats.org/officeDocument/2006/relationships/hyperlink" Target="https://jalostus.kennelliitto.fi/frmKoira.aspx?RekNo=FI47786/1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jalostus.kennelliitto.fi/frmKoira.aspx?RekNo=FI57865/11" TargetMode="External"/><Relationship Id="rId11" Type="http://schemas.openxmlformats.org/officeDocument/2006/relationships/hyperlink" Target="https://jalostus.kennelliitto.fi/frmKoira.aspx?RekNo=FI47586/12" TargetMode="External"/><Relationship Id="rId5" Type="http://schemas.openxmlformats.org/officeDocument/2006/relationships/hyperlink" Target="https://jalostus.kennelliitto.fi/frmKoira.aspx?RekNo=FI17149/12" TargetMode="External"/><Relationship Id="rId10" Type="http://schemas.openxmlformats.org/officeDocument/2006/relationships/hyperlink" Target="https://jalostus.kennelliitto.fi/frmKoira.aspx?RekNo=FI31709/16" TargetMode="External"/><Relationship Id="rId4" Type="http://schemas.openxmlformats.org/officeDocument/2006/relationships/hyperlink" Target="https://jalostus.kennelliitto.fi/frmKoira.aspx?RekNo=FIN51330/07" TargetMode="External"/><Relationship Id="rId9" Type="http://schemas.openxmlformats.org/officeDocument/2006/relationships/hyperlink" Target="https://jalostus.kennelliitto.fi/frmKoira.aspx?RekNo=FI49363/15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Rotukohtainen neuvottelu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Jalostustilastot 2001-2018</a:t>
            </a:r>
            <a:endParaRPr lang="fi-FI" dirty="0"/>
          </a:p>
        </p:txBody>
      </p:sp>
    </p:spTree>
    <p:extLst>
      <p:ext uri="{BB962C8B-B14F-4D97-AF65-F5344CB8AC3E}">
        <p14:creationId xmlns="" xmlns:p14="http://schemas.microsoft.com/office/powerpoint/2010/main" val="3333454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3600" dirty="0" smtClean="0"/>
              <a:t>Polvissa kuten kyynäreissä löytyy edelleen hyvin vähän ongelmia</a:t>
            </a:r>
            <a:endParaRPr lang="fi-FI" sz="3600" dirty="0"/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80948333"/>
              </p:ext>
            </p:extLst>
          </p:nvPr>
        </p:nvGraphicFramePr>
        <p:xfrm>
          <a:off x="683568" y="1700810"/>
          <a:ext cx="7560837" cy="4392477"/>
        </p:xfrm>
        <a:graphic>
          <a:graphicData uri="http://schemas.openxmlformats.org/drawingml/2006/table">
            <a:tbl>
              <a:tblPr/>
              <a:tblGrid>
                <a:gridCol w="8400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400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400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400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4009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4009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4009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4009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4009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23118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Vuosi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Syntyneitä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operoitu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Yhteensä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118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576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118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426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118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605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118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678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118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561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118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118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675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118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636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118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647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118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3118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692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3118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3118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746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3118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695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3118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693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3118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663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3118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710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3118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675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01426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SILMÄT</a:t>
            </a:r>
            <a:endParaRPr lang="fi-FI" dirty="0"/>
          </a:p>
        </p:txBody>
      </p:sp>
    </p:spTree>
    <p:extLst>
      <p:ext uri="{BB962C8B-B14F-4D97-AF65-F5344CB8AC3E}">
        <p14:creationId xmlns="" xmlns:p14="http://schemas.microsoft.com/office/powerpoint/2010/main" val="2295666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3600" dirty="0" smtClean="0"/>
              <a:t>Silmiä tutkitaan hieman vähemmän kuin lonkkia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sz="2700" dirty="0" smtClean="0"/>
              <a:t>Täysin </a:t>
            </a:r>
            <a:r>
              <a:rPr lang="fi-FI" sz="2700" dirty="0" err="1" smtClean="0"/>
              <a:t>clear</a:t>
            </a:r>
            <a:r>
              <a:rPr lang="fi-FI" sz="2700" dirty="0" smtClean="0"/>
              <a:t> ovat vain noin puolet</a:t>
            </a:r>
            <a:endParaRPr lang="fi-FI" sz="2700" dirty="0"/>
          </a:p>
        </p:txBody>
      </p:sp>
      <p:graphicFrame>
        <p:nvGraphicFramePr>
          <p:cNvPr id="6" name="Kaavio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753392169"/>
              </p:ext>
            </p:extLst>
          </p:nvPr>
        </p:nvGraphicFramePr>
        <p:xfrm>
          <a:off x="539552" y="2204864"/>
          <a:ext cx="403244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Kaavio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362950773"/>
              </p:ext>
            </p:extLst>
          </p:nvPr>
        </p:nvGraphicFramePr>
        <p:xfrm>
          <a:off x="4716016" y="2204864"/>
          <a:ext cx="396044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492055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3600" dirty="0" smtClean="0"/>
              <a:t>Tavallisimmat silmäsairaudet</a:t>
            </a:r>
            <a:br>
              <a:rPr lang="fi-FI" sz="3600" dirty="0" smtClean="0"/>
            </a:br>
            <a:r>
              <a:rPr lang="fi-FI" sz="1600" dirty="0" smtClean="0"/>
              <a:t>(2014-2018 syntyneillä koirilla)</a:t>
            </a:r>
            <a:r>
              <a:rPr lang="fi-FI" sz="3600" dirty="0" smtClean="0"/>
              <a:t/>
            </a:r>
            <a:br>
              <a:rPr lang="fi-FI" sz="3600" dirty="0" smtClean="0"/>
            </a:br>
            <a:r>
              <a:rPr lang="fi-FI" sz="2400" dirty="0" smtClean="0"/>
              <a:t>Ylivoimaisesti tavallisin on </a:t>
            </a:r>
            <a:r>
              <a:rPr lang="fi-FI" sz="2400" dirty="0" err="1" smtClean="0"/>
              <a:t>Distichiasis</a:t>
            </a:r>
            <a:endParaRPr lang="fi-FI" sz="2400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68952823"/>
              </p:ext>
            </p:extLst>
          </p:nvPr>
        </p:nvGraphicFramePr>
        <p:xfrm>
          <a:off x="755576" y="1844824"/>
          <a:ext cx="7056784" cy="3672407"/>
        </p:xfrm>
        <a:graphic>
          <a:graphicData uri="http://schemas.openxmlformats.org/drawingml/2006/table">
            <a:tbl>
              <a:tblPr/>
              <a:tblGrid>
                <a:gridCol w="59314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253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249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Diagnoosi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Esiintymiä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493">
                <a:tc>
                  <a:txBody>
                    <a:bodyPr/>
                    <a:lstStyle/>
                    <a:p>
                      <a:pPr algn="l" fontAlgn="ctr"/>
                      <a:r>
                        <a:rPr lang="fi-FI" sz="1600" b="0" i="0" u="sng" strike="noStrike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2"/>
                        </a:rPr>
                        <a:t>Distichiasis, todettu</a:t>
                      </a:r>
                      <a:endParaRPr lang="fi-FI" sz="16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2493">
                <a:tc>
                  <a:txBody>
                    <a:bodyPr/>
                    <a:lstStyle/>
                    <a:p>
                      <a:pPr algn="l" fontAlgn="ctr"/>
                      <a:r>
                        <a:rPr lang="fi-FI" sz="1600" b="0" i="0" u="sng" strike="noStrike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3"/>
                        </a:rPr>
                        <a:t>Puutteellinen kyynelkanavan aukko, todettu</a:t>
                      </a:r>
                      <a:endParaRPr lang="fi-FI" sz="16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498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600" b="0" i="0" u="sng" strike="noStrike" dirty="0" err="1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4"/>
                        </a:rPr>
                        <a:t>Makroblepharon/silmäluomen</a:t>
                      </a:r>
                      <a:r>
                        <a:rPr lang="fi-FI" sz="160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4"/>
                        </a:rPr>
                        <a:t> ulospäin kiertyminen, todettu</a:t>
                      </a:r>
                      <a:endParaRPr lang="fi-FI" sz="1600" b="0" i="0" u="sng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2493">
                <a:tc>
                  <a:txBody>
                    <a:bodyPr/>
                    <a:lstStyle/>
                    <a:p>
                      <a:pPr algn="l" fontAlgn="ctr"/>
                      <a:r>
                        <a:rPr lang="fi-FI" sz="1600" b="0" i="0" u="sng" strike="noStrike" dirty="0" err="1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5"/>
                        </a:rPr>
                        <a:t>Kortikaalinen</a:t>
                      </a:r>
                      <a:r>
                        <a:rPr lang="fi-FI" sz="160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5"/>
                        </a:rPr>
                        <a:t> </a:t>
                      </a:r>
                      <a:r>
                        <a:rPr lang="fi-FI" sz="1600" b="0" i="0" u="sng" strike="noStrike" dirty="0" err="1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5"/>
                        </a:rPr>
                        <a:t>katarakta</a:t>
                      </a:r>
                      <a:r>
                        <a:rPr lang="fi-FI" sz="160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5"/>
                        </a:rPr>
                        <a:t>, todettu</a:t>
                      </a:r>
                      <a:endParaRPr lang="fi-FI" sz="1600" b="0" i="0" u="sng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2493">
                <a:tc>
                  <a:txBody>
                    <a:bodyPr/>
                    <a:lstStyle/>
                    <a:p>
                      <a:pPr algn="l" fontAlgn="ctr"/>
                      <a:r>
                        <a:rPr lang="fi-FI" sz="1600" b="0" i="0" u="sng" strike="noStrike" dirty="0" err="1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6"/>
                        </a:rPr>
                        <a:t>Nukleaarinen</a:t>
                      </a:r>
                      <a:r>
                        <a:rPr lang="fi-FI" sz="160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6"/>
                        </a:rPr>
                        <a:t> </a:t>
                      </a:r>
                      <a:r>
                        <a:rPr lang="fi-FI" sz="1600" b="0" i="0" u="sng" strike="noStrike" dirty="0" err="1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6"/>
                        </a:rPr>
                        <a:t>katarakta</a:t>
                      </a:r>
                      <a:r>
                        <a:rPr lang="fi-FI" sz="160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6"/>
                        </a:rPr>
                        <a:t>, todettu</a:t>
                      </a:r>
                      <a:endParaRPr lang="fi-FI" sz="1600" b="0" i="0" u="sng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2493">
                <a:tc>
                  <a:txBody>
                    <a:bodyPr/>
                    <a:lstStyle/>
                    <a:p>
                      <a:pPr algn="l" fontAlgn="ctr"/>
                      <a:r>
                        <a:rPr lang="fi-FI" sz="160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7"/>
                        </a:rPr>
                        <a:t>PPM, </a:t>
                      </a:r>
                      <a:r>
                        <a:rPr lang="fi-FI" sz="1600" b="0" i="0" u="sng" strike="noStrike" dirty="0" err="1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7"/>
                        </a:rPr>
                        <a:t>iris-iris</a:t>
                      </a:r>
                      <a:r>
                        <a:rPr lang="fi-FI" sz="160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7"/>
                        </a:rPr>
                        <a:t>, todettu</a:t>
                      </a:r>
                      <a:endParaRPr lang="fi-FI" sz="1600" b="0" i="0" u="sng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2493">
                <a:tc>
                  <a:txBody>
                    <a:bodyPr/>
                    <a:lstStyle/>
                    <a:p>
                      <a:pPr algn="l" fontAlgn="ctr"/>
                      <a:r>
                        <a:rPr lang="fi-FI" sz="1600" b="0" i="0" u="sng" strike="noStrike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8"/>
                        </a:rPr>
                        <a:t>Posterior polaarinen katarakta, todettu</a:t>
                      </a:r>
                      <a:endParaRPr lang="fi-FI" sz="16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6498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600" b="0" i="0" u="sng" strike="noStrike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9"/>
                        </a:rPr>
                        <a:t>Makroblepharon/silmäluomen ulospäin kiertyminen, epäilyttävä</a:t>
                      </a:r>
                      <a:endParaRPr lang="fi-FI" sz="16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2493">
                <a:tc>
                  <a:txBody>
                    <a:bodyPr/>
                    <a:lstStyle/>
                    <a:p>
                      <a:pPr algn="l" fontAlgn="ctr"/>
                      <a:r>
                        <a:rPr lang="fi-FI" sz="1600" b="0" i="0" u="sng" strike="noStrike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10"/>
                        </a:rPr>
                        <a:t>PPM, iris-kornea, todettu</a:t>
                      </a:r>
                      <a:endParaRPr lang="fi-FI" sz="16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2493">
                <a:tc>
                  <a:txBody>
                    <a:bodyPr/>
                    <a:lstStyle/>
                    <a:p>
                      <a:pPr algn="l" fontAlgn="ctr"/>
                      <a:r>
                        <a:rPr lang="fi-FI" sz="1600" b="0" i="0" u="sng" strike="noStrike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11"/>
                        </a:rPr>
                        <a:t>Silmäluomen sisäänpäin kiertyminen, todettu</a:t>
                      </a:r>
                      <a:endParaRPr lang="fi-FI" sz="16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52219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isällön paikkamerkki 8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4038600" cy="5865515"/>
          </a:xfrm>
        </p:spPr>
        <p:txBody>
          <a:bodyPr>
            <a:normAutofit fontScale="55000" lnSpcReduction="20000"/>
          </a:bodyPr>
          <a:lstStyle/>
          <a:p>
            <a:r>
              <a:rPr lang="fi-FI" dirty="0" err="1"/>
              <a:t>Ahyaloidea</a:t>
            </a:r>
            <a:r>
              <a:rPr lang="fi-FI" dirty="0"/>
              <a:t> </a:t>
            </a:r>
            <a:r>
              <a:rPr lang="fi-FI" dirty="0" smtClean="0"/>
              <a:t>jäänne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 err="1"/>
              <a:t>Distichiasis</a:t>
            </a:r>
            <a:r>
              <a:rPr lang="fi-FI" dirty="0"/>
              <a:t>, (</a:t>
            </a:r>
            <a:r>
              <a:rPr lang="fi-FI" dirty="0" smtClean="0"/>
              <a:t>276)</a:t>
            </a:r>
            <a:endParaRPr lang="fi-FI" dirty="0"/>
          </a:p>
          <a:p>
            <a:r>
              <a:rPr lang="fi-FI" dirty="0" err="1"/>
              <a:t>Ektooppinen</a:t>
            </a:r>
            <a:r>
              <a:rPr lang="fi-FI" dirty="0"/>
              <a:t> </a:t>
            </a:r>
            <a:r>
              <a:rPr lang="fi-FI" dirty="0" err="1" smtClean="0"/>
              <a:t>cilia</a:t>
            </a:r>
            <a:r>
              <a:rPr lang="fi-FI" dirty="0"/>
              <a:t> </a:t>
            </a:r>
            <a:r>
              <a:rPr lang="fi-FI" dirty="0" smtClean="0"/>
              <a:t>( 3)</a:t>
            </a:r>
            <a:endParaRPr lang="fi-FI" dirty="0"/>
          </a:p>
          <a:p>
            <a:r>
              <a:rPr lang="fi-FI" dirty="0" err="1" smtClean="0"/>
              <a:t>Trichiasis</a:t>
            </a:r>
            <a:r>
              <a:rPr lang="fi-FI" dirty="0" smtClean="0"/>
              <a:t> 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Kaihin laajuus, </a:t>
            </a:r>
            <a:r>
              <a:rPr lang="fi-FI" dirty="0" smtClean="0"/>
              <a:t>kohtalainen (2)</a:t>
            </a:r>
            <a:endParaRPr lang="fi-FI" dirty="0"/>
          </a:p>
          <a:p>
            <a:r>
              <a:rPr lang="fi-FI" dirty="0"/>
              <a:t>Kaihin laajuus, laaja	</a:t>
            </a:r>
          </a:p>
          <a:p>
            <a:r>
              <a:rPr lang="fi-FI" dirty="0"/>
              <a:t>Kaihin laajuus, </a:t>
            </a:r>
            <a:r>
              <a:rPr lang="fi-FI" dirty="0" smtClean="0"/>
              <a:t>lievä (3)</a:t>
            </a:r>
            <a:endParaRPr lang="fi-FI" dirty="0"/>
          </a:p>
          <a:p>
            <a:r>
              <a:rPr lang="fi-FI" dirty="0" err="1"/>
              <a:t>Kortikaalinen</a:t>
            </a:r>
            <a:r>
              <a:rPr lang="fi-FI" dirty="0"/>
              <a:t> </a:t>
            </a:r>
            <a:r>
              <a:rPr lang="fi-FI" dirty="0" err="1"/>
              <a:t>katarakta</a:t>
            </a:r>
            <a:r>
              <a:rPr lang="fi-FI" dirty="0"/>
              <a:t>, (</a:t>
            </a:r>
            <a:r>
              <a:rPr lang="fi-FI" dirty="0" smtClean="0"/>
              <a:t>15)</a:t>
            </a:r>
            <a:endParaRPr lang="fi-FI" dirty="0"/>
          </a:p>
          <a:p>
            <a:r>
              <a:rPr lang="fi-FI" dirty="0"/>
              <a:t>Linssin etuosan saumalinjan </a:t>
            </a:r>
            <a:r>
              <a:rPr lang="fi-FI" dirty="0" err="1" smtClean="0"/>
              <a:t>katarakta</a:t>
            </a:r>
            <a:endParaRPr lang="fi-FI" dirty="0"/>
          </a:p>
          <a:p>
            <a:r>
              <a:rPr lang="fi-FI" dirty="0"/>
              <a:t>Muu vähämerkityksellinen </a:t>
            </a:r>
            <a:r>
              <a:rPr lang="fi-FI" dirty="0" smtClean="0"/>
              <a:t>kaihi, (2)</a:t>
            </a:r>
            <a:endParaRPr lang="fi-FI" dirty="0"/>
          </a:p>
          <a:p>
            <a:r>
              <a:rPr lang="fi-FI" dirty="0" err="1"/>
              <a:t>Nukleaarinen</a:t>
            </a:r>
            <a:r>
              <a:rPr lang="fi-FI" dirty="0"/>
              <a:t> </a:t>
            </a:r>
            <a:r>
              <a:rPr lang="fi-FI" dirty="0" err="1"/>
              <a:t>katarakta</a:t>
            </a:r>
            <a:r>
              <a:rPr lang="fi-FI" dirty="0"/>
              <a:t>, (</a:t>
            </a:r>
            <a:r>
              <a:rPr lang="fi-FI" dirty="0" smtClean="0"/>
              <a:t>8)</a:t>
            </a:r>
            <a:endParaRPr lang="fi-FI" dirty="0"/>
          </a:p>
          <a:p>
            <a:r>
              <a:rPr lang="fi-FI" dirty="0" err="1"/>
              <a:t>Posterior</a:t>
            </a:r>
            <a:r>
              <a:rPr lang="fi-FI" dirty="0"/>
              <a:t> polaarinen </a:t>
            </a:r>
            <a:r>
              <a:rPr lang="fi-FI" dirty="0" err="1"/>
              <a:t>katarakta</a:t>
            </a:r>
            <a:r>
              <a:rPr lang="fi-FI" dirty="0"/>
              <a:t>, (</a:t>
            </a:r>
            <a:r>
              <a:rPr lang="fi-FI" dirty="0" smtClean="0"/>
              <a:t>6)</a:t>
            </a:r>
            <a:endParaRPr lang="fi-FI" dirty="0"/>
          </a:p>
          <a:p>
            <a:r>
              <a:rPr lang="fi-FI" dirty="0"/>
              <a:t>Synnynnäinen </a:t>
            </a:r>
            <a:r>
              <a:rPr lang="fi-FI" dirty="0" err="1"/>
              <a:t>katarakta</a:t>
            </a:r>
            <a:r>
              <a:rPr lang="fi-FI" dirty="0"/>
              <a:t>, diagnoosi avoin	</a:t>
            </a:r>
          </a:p>
          <a:p>
            <a:r>
              <a:rPr lang="fi-FI" dirty="0"/>
              <a:t>Synnynnäinen </a:t>
            </a:r>
            <a:r>
              <a:rPr lang="fi-FI" dirty="0" err="1"/>
              <a:t>katarakta</a:t>
            </a:r>
            <a:r>
              <a:rPr lang="fi-FI" dirty="0"/>
              <a:t>, todettu	</a:t>
            </a:r>
          </a:p>
          <a:p>
            <a:endParaRPr lang="fi-FI" dirty="0"/>
          </a:p>
        </p:txBody>
      </p:sp>
      <p:sp>
        <p:nvSpPr>
          <p:cNvPr id="10" name="Sisällön paikkamerkki 9"/>
          <p:cNvSpPr>
            <a:spLocks noGrp="1"/>
          </p:cNvSpPr>
          <p:nvPr>
            <p:ph sz="half" idx="2"/>
          </p:nvPr>
        </p:nvSpPr>
        <p:spPr>
          <a:xfrm>
            <a:off x="4648200" y="260648"/>
            <a:ext cx="4038600" cy="5865515"/>
          </a:xfrm>
        </p:spPr>
        <p:txBody>
          <a:bodyPr>
            <a:normAutofit fontScale="55000" lnSpcReduction="20000"/>
          </a:bodyPr>
          <a:lstStyle/>
          <a:p>
            <a:r>
              <a:rPr lang="fi-FI" dirty="0" err="1"/>
              <a:t>Makroblepharon</a:t>
            </a:r>
            <a:r>
              <a:rPr lang="fi-FI" dirty="0"/>
              <a:t>/silmäluomen ulospäin kiertyminen, epäilyttävä	</a:t>
            </a:r>
            <a:r>
              <a:rPr lang="fi-FI" dirty="0" smtClean="0"/>
              <a:t>(5)</a:t>
            </a:r>
            <a:endParaRPr lang="fi-FI" dirty="0"/>
          </a:p>
          <a:p>
            <a:r>
              <a:rPr lang="fi-FI" dirty="0" err="1"/>
              <a:t>Makroblepharon</a:t>
            </a:r>
            <a:r>
              <a:rPr lang="fi-FI" dirty="0"/>
              <a:t>/silmäluomen ulospäin </a:t>
            </a:r>
            <a:r>
              <a:rPr lang="fi-FI" dirty="0" smtClean="0"/>
              <a:t>kiertyminen</a:t>
            </a:r>
            <a:r>
              <a:rPr lang="fi-FI" dirty="0"/>
              <a:t>	</a:t>
            </a:r>
            <a:r>
              <a:rPr lang="fi-FI" dirty="0" smtClean="0"/>
              <a:t>(16)</a:t>
            </a:r>
            <a:endParaRPr lang="fi-FI" dirty="0"/>
          </a:p>
          <a:p>
            <a:r>
              <a:rPr lang="fi-FI" dirty="0"/>
              <a:t>Silmäluomen sisäänpäin kiertyminen, </a:t>
            </a:r>
            <a:r>
              <a:rPr lang="fi-FI" dirty="0" smtClean="0"/>
              <a:t>todettu (5)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Muu </a:t>
            </a:r>
            <a:r>
              <a:rPr lang="fi-FI" dirty="0" err="1"/>
              <a:t>iris</a:t>
            </a:r>
            <a:r>
              <a:rPr lang="fi-FI" dirty="0"/>
              <a:t> </a:t>
            </a:r>
            <a:r>
              <a:rPr lang="fi-FI" dirty="0" smtClean="0"/>
              <a:t>sairaus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Näköhermon </a:t>
            </a:r>
            <a:r>
              <a:rPr lang="fi-FI" dirty="0" err="1" smtClean="0"/>
              <a:t>coloboma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	</a:t>
            </a:r>
          </a:p>
          <a:p>
            <a:r>
              <a:rPr lang="fi-FI" dirty="0"/>
              <a:t>PHTVL/PHPV, sairauden aste 1	</a:t>
            </a:r>
            <a:r>
              <a:rPr lang="fi-FI" dirty="0" smtClean="0"/>
              <a:t>(2)</a:t>
            </a:r>
            <a:endParaRPr lang="fi-FI" dirty="0"/>
          </a:p>
          <a:p>
            <a:r>
              <a:rPr lang="fi-FI" dirty="0"/>
              <a:t>PPM, </a:t>
            </a:r>
            <a:r>
              <a:rPr lang="fi-FI" dirty="0" err="1"/>
              <a:t>iris-iris</a:t>
            </a:r>
            <a:r>
              <a:rPr lang="fi-FI" dirty="0"/>
              <a:t>, todettu	8</a:t>
            </a:r>
          </a:p>
          <a:p>
            <a:r>
              <a:rPr lang="fi-FI" dirty="0"/>
              <a:t>PPM, </a:t>
            </a:r>
            <a:r>
              <a:rPr lang="fi-FI" dirty="0" err="1"/>
              <a:t>iris-kornea</a:t>
            </a:r>
            <a:r>
              <a:rPr lang="fi-FI" dirty="0"/>
              <a:t>, todettu	5</a:t>
            </a:r>
          </a:p>
          <a:p>
            <a:r>
              <a:rPr lang="fi-FI" dirty="0"/>
              <a:t>PPM, </a:t>
            </a:r>
            <a:r>
              <a:rPr lang="fi-FI" dirty="0" err="1"/>
              <a:t>iris</a:t>
            </a:r>
            <a:r>
              <a:rPr lang="fi-FI" dirty="0"/>
              <a:t>-linssi, todettu	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RD, </a:t>
            </a:r>
            <a:r>
              <a:rPr lang="fi-FI" dirty="0" err="1"/>
              <a:t>multifokaali</a:t>
            </a:r>
            <a:r>
              <a:rPr lang="fi-FI" dirty="0"/>
              <a:t>, todettu	4</a:t>
            </a:r>
          </a:p>
          <a:p>
            <a:r>
              <a:rPr lang="fi-FI" dirty="0"/>
              <a:t>Sarveiskalvon </a:t>
            </a:r>
            <a:r>
              <a:rPr lang="fi-FI" dirty="0" err="1"/>
              <a:t>dystrofia</a:t>
            </a:r>
            <a:r>
              <a:rPr lang="fi-FI" dirty="0"/>
              <a:t>/degeneraatio, </a:t>
            </a:r>
            <a:r>
              <a:rPr lang="fi-FI" dirty="0" smtClean="0"/>
              <a:t>todettu</a:t>
            </a:r>
          </a:p>
          <a:p>
            <a:endParaRPr lang="fi-FI" dirty="0"/>
          </a:p>
          <a:p>
            <a:r>
              <a:rPr lang="fi-FI" dirty="0" smtClean="0"/>
              <a:t>Kuivasilmäisyys</a:t>
            </a:r>
            <a:endParaRPr lang="fi-FI" dirty="0"/>
          </a:p>
          <a:p>
            <a:r>
              <a:rPr lang="fi-FI" dirty="0"/>
              <a:t>Puutteellinen kyynelkanavan aukko, todettu	35</a:t>
            </a:r>
          </a:p>
          <a:p>
            <a:r>
              <a:rPr lang="fi-FI" dirty="0"/>
              <a:t>Silmämuutosten vakavuus, kohtalainen	33</a:t>
            </a:r>
          </a:p>
          <a:p>
            <a:r>
              <a:rPr lang="fi-FI" dirty="0"/>
              <a:t>Silmämuutosten vakavuus, lievä	217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="" xmlns:p14="http://schemas.microsoft.com/office/powerpoint/2010/main" val="700646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JALOSTUKSESSA ENITEN KÄYTETYT UROKSET</a:t>
            </a:r>
            <a:endParaRPr lang="fi-FI" dirty="0"/>
          </a:p>
        </p:txBody>
      </p:sp>
    </p:spTree>
    <p:extLst>
      <p:ext uri="{BB962C8B-B14F-4D97-AF65-F5344CB8AC3E}">
        <p14:creationId xmlns="" xmlns:p14="http://schemas.microsoft.com/office/powerpoint/2010/main" val="3286149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2800" dirty="0" smtClean="0"/>
              <a:t>2018 käytettiin 78 eri urosta, 10 eniten käytettyä urosta vastasivat kuitenkin 1/3 kaikista pennuista</a:t>
            </a:r>
            <a:br>
              <a:rPr lang="fi-FI" sz="2800" dirty="0" smtClean="0"/>
            </a:br>
            <a:r>
              <a:rPr lang="fi-FI" sz="2000" dirty="0" smtClean="0"/>
              <a:t>pentueita syntyi 131 (173 v2017) &amp;661 pentua(728 v2017)</a:t>
            </a:r>
            <a:br>
              <a:rPr lang="fi-FI" sz="2000" dirty="0" smtClean="0"/>
            </a:br>
            <a:r>
              <a:rPr lang="fi-FI" sz="2000" dirty="0" smtClean="0"/>
              <a:t>Eniten käytetty uros 2018 oli </a:t>
            </a:r>
            <a:r>
              <a:rPr lang="fi-FI" sz="2000" dirty="0" err="1" smtClean="0"/>
              <a:t>Dazzlintails</a:t>
            </a:r>
            <a:r>
              <a:rPr lang="fi-FI" sz="2000" dirty="0" smtClean="0"/>
              <a:t> </a:t>
            </a:r>
            <a:r>
              <a:rPr lang="fi-FI" sz="2000" dirty="0" err="1" smtClean="0"/>
              <a:t>Genleman</a:t>
            </a:r>
            <a:r>
              <a:rPr lang="fi-FI" sz="2000" dirty="0" smtClean="0"/>
              <a:t> </a:t>
            </a:r>
            <a:r>
              <a:rPr lang="fi-FI" sz="2000" dirty="0" err="1" smtClean="0"/>
              <a:t>Like</a:t>
            </a:r>
            <a:r>
              <a:rPr lang="fi-FI" sz="2000" dirty="0" smtClean="0"/>
              <a:t> </a:t>
            </a:r>
            <a:r>
              <a:rPr lang="fi-FI" sz="2000" dirty="0" err="1" smtClean="0"/>
              <a:t>daddyt</a:t>
            </a:r>
            <a:endParaRPr lang="fi-FI" sz="2000" dirty="0"/>
          </a:p>
        </p:txBody>
      </p:sp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25387386"/>
              </p:ext>
            </p:extLst>
          </p:nvPr>
        </p:nvGraphicFramePr>
        <p:xfrm>
          <a:off x="539552" y="1844824"/>
          <a:ext cx="8046776" cy="4525962"/>
        </p:xfrm>
        <a:graphic>
          <a:graphicData uri="http://schemas.openxmlformats.org/drawingml/2006/table">
            <a:tbl>
              <a:tblPr/>
              <a:tblGrid>
                <a:gridCol w="449645"/>
                <a:gridCol w="2154551"/>
                <a:gridCol w="449645"/>
                <a:gridCol w="449645"/>
                <a:gridCol w="449645"/>
                <a:gridCol w="449645"/>
                <a:gridCol w="449645"/>
                <a:gridCol w="449645"/>
                <a:gridCol w="449645"/>
                <a:gridCol w="449645"/>
                <a:gridCol w="936761"/>
                <a:gridCol w="908659"/>
              </a:tblGrid>
              <a:tr h="269787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#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Uros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800" b="0" i="0" u="sng" strike="noStrike">
                          <a:solidFill>
                            <a:srgbClr val="0563C1"/>
                          </a:solidFill>
                          <a:effectLst/>
                          <a:latin typeface="Calibri"/>
                        </a:rPr>
                        <a:t>Pentueita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800" b="0" i="0" u="sng" strike="noStrike">
                          <a:solidFill>
                            <a:srgbClr val="0563C1"/>
                          </a:solidFill>
                          <a:effectLst/>
                          <a:latin typeface="Calibri"/>
                        </a:rPr>
                        <a:t>Pentuja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sng" strike="noStrike">
                          <a:solidFill>
                            <a:srgbClr val="0563C1"/>
                          </a:solidFill>
                          <a:effectLst/>
                          <a:latin typeface="Calibri"/>
                        </a:rPr>
                        <a:t>%-osuus </a:t>
                      </a:r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800" b="0" i="0" u="sng" strike="noStrike">
                          <a:solidFill>
                            <a:srgbClr val="0563C1"/>
                          </a:solidFill>
                          <a:effectLst/>
                          <a:latin typeface="Calibri"/>
                        </a:rPr>
                        <a:t>kumulat.%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800" b="0" i="0" u="sng" strike="noStrike">
                          <a:solidFill>
                            <a:srgbClr val="0563C1"/>
                          </a:solidFill>
                          <a:effectLst/>
                          <a:latin typeface="Calibri"/>
                        </a:rPr>
                        <a:t>Pentueita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800" b="0" i="0" u="sng" strike="noStrike">
                          <a:solidFill>
                            <a:srgbClr val="0563C1"/>
                          </a:solidFill>
                          <a:effectLst/>
                          <a:latin typeface="Calibri"/>
                        </a:rPr>
                        <a:t>Pentuja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800" b="0" i="0" u="sng" strike="noStrike">
                          <a:solidFill>
                            <a:srgbClr val="0563C1"/>
                          </a:solidFill>
                          <a:effectLst/>
                          <a:latin typeface="Calibri"/>
                        </a:rPr>
                        <a:t>Pentueita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800" b="0" i="0" u="sng" strike="noStrike">
                          <a:solidFill>
                            <a:srgbClr val="0563C1"/>
                          </a:solidFill>
                          <a:effectLst/>
                          <a:latin typeface="Calibri"/>
                        </a:rPr>
                        <a:t>Pentuja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Lonkkatutkimus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Lonkkatutkitut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</a:tr>
              <a:tr h="245900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2"/>
                        </a:rPr>
                        <a:t>DAZZLINGTAILS GENTLEMAN LIKE DADDY</a:t>
                      </a:r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4,26 %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4 %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6_43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</a:tr>
              <a:tr h="247305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(Fenbrook Change Is Gonan Come- Barecho Four Wheel Drive)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</a:tr>
              <a:tr h="210771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3"/>
                        </a:rPr>
                        <a:t>HONEYWATER'S CATCH OF THE DAY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4,11 %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8 %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85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13_59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</a:tr>
              <a:tr h="247305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(Ozzie Black Peters-Manaca´s Makes People Talk)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</a:tr>
              <a:tr h="189694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4"/>
                        </a:rPr>
                        <a:t>ENGELBERT VOM SCHLOSS HELLENSTEIN</a:t>
                      </a:r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3,50 %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12 %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66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18_63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</a:tr>
              <a:tr h="259951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(Royla Dragon vom Schloss Hellenstein- Midwinter Kimberly Lady Blue)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</a:tr>
              <a:tr h="210771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5"/>
                        </a:rPr>
                        <a:t>VENANCIO DE ANDABA XEY</a:t>
                      </a:r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3,50 %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15 %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3_23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</a:tr>
              <a:tr h="281028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(Chindasvinti De Andaba Wey- Gallinagos Always On My Mind)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</a:tr>
              <a:tr h="175643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6"/>
                        </a:rPr>
                        <a:t>MERRY COCKTAILS MORRISSAY</a:t>
                      </a:r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3,35 %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19 %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55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3_43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</a:tr>
              <a:tr h="281028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(Merry Coctails Xenon-Merry Coctails Queeny)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</a:tr>
              <a:tr h="217797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7"/>
                        </a:rPr>
                        <a:t>BACKHILLS YOUR THE MAN</a:t>
                      </a:r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3,20 %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22 %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91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93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26_93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</a:tr>
              <a:tr h="123653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(Travis Miles of Smiles- Travis Keep It Classy)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</a:tr>
              <a:tr h="189694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8"/>
                        </a:rPr>
                        <a:t>LEMON OF MERRILY</a:t>
                      </a:r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3,04 %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25 %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48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8_32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</a:tr>
              <a:tr h="126463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(Hugo Of Merrily-Fleur Of Merrily)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</a:tr>
              <a:tr h="252926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9"/>
                        </a:rPr>
                        <a:t>KRISTALA COCKWAVE'S FAST MOVER</a:t>
                      </a:r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2,89 %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28 %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41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111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15_101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</a:tr>
              <a:tr h="123653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(Athos Black Petr´s- Flyer´s Zazagabor)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</a:tr>
              <a:tr h="252926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10"/>
                        </a:rPr>
                        <a:t>BENCHMARK SINNING MUSK</a:t>
                      </a:r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2,74 %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31 %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44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99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16/85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</a:tr>
              <a:tr h="133488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(Westerner Cisco Kid- Benchmark Joval Musk)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</a:tr>
              <a:tr h="238874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11"/>
                        </a:rPr>
                        <a:t>APRIL FIRE BLACK PETRS</a:t>
                      </a:r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2,74 %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33 %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1_13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</a:tr>
              <a:tr h="247305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(Princ Tobias Od Bukove Studanky- Needs A Change Black Peters)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7447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</a:tr>
            </a:tbl>
          </a:graphicData>
        </a:graphic>
      </p:graphicFrame>
      <p:pic>
        <p:nvPicPr>
          <p:cNvPr id="5" name="Kuva 4" descr="https://jalostus.kennelliitto.fi/images/Sort_Desc.gi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8" y="1600200"/>
            <a:ext cx="76200" cy="76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8231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Yksivärisillä uroksilla 20 eniten käytettyä urosta 2014-2018 vastaavat melkein 60% pennuista</a:t>
            </a:r>
            <a:endParaRPr lang="fi-FI" sz="2400" dirty="0"/>
          </a:p>
        </p:txBody>
      </p:sp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21859737"/>
              </p:ext>
            </p:extLst>
          </p:nvPr>
        </p:nvGraphicFramePr>
        <p:xfrm>
          <a:off x="755573" y="1412788"/>
          <a:ext cx="7272810" cy="5447812"/>
        </p:xfrm>
        <a:graphic>
          <a:graphicData uri="http://schemas.openxmlformats.org/drawingml/2006/table">
            <a:tbl>
              <a:tblPr/>
              <a:tblGrid>
                <a:gridCol w="467329"/>
                <a:gridCol w="3066849"/>
                <a:gridCol w="467329"/>
                <a:gridCol w="467329"/>
                <a:gridCol w="467329"/>
                <a:gridCol w="467329"/>
                <a:gridCol w="467329"/>
                <a:gridCol w="467329"/>
                <a:gridCol w="467329"/>
                <a:gridCol w="467329"/>
              </a:tblGrid>
              <a:tr h="111669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Tilastointiaikana</a:t>
                      </a: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Toisessa polvessa</a:t>
                      </a: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Yhteensä</a:t>
                      </a: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209381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</a:t>
                      </a: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Uros</a:t>
                      </a: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Pentueita</a:t>
                      </a: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Pentuja</a:t>
                      </a: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%-osuus </a:t>
                      </a: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kumulat.%</a:t>
                      </a: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Pentueita</a:t>
                      </a: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Pentuja</a:t>
                      </a: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Pentueita</a:t>
                      </a: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Pentuja</a:t>
                      </a: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2"/>
                        </a:rPr>
                        <a:t>COBARN DISTANT DRUMS</a:t>
                      </a:r>
                      <a:endParaRPr lang="fi-FI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98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5,78 %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6 %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80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172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1669"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fi-FI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Lochranza</a:t>
                      </a:r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i-FI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Pethfinder-</a:t>
                      </a:r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i-FI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Gukdkulans´s</a:t>
                      </a:r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i-FI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Classic</a:t>
                      </a:r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i-FI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Brilliant</a:t>
                      </a:r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4468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669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3"/>
                        </a:rPr>
                        <a:t>MERRY COCKTAILS UP-AND-COMING</a:t>
                      </a:r>
                      <a:endParaRPr lang="fi-FI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77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4,54 %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10 %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90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1669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 Merry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Coctail´s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Charity- Merry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Coctail´s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Debonnair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1669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4"/>
                        </a:rPr>
                        <a:t>KRISTALA COCKWAVE'S FAST MOVER</a:t>
                      </a:r>
                      <a:endParaRPr lang="fi-FI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77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4,54 %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15 %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41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111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1669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(Athos Black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Petr´s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Flyer´s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Zazagabor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1669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5"/>
                        </a:rPr>
                        <a:t>EDWIN SCHÖNEZ</a:t>
                      </a:r>
                      <a:endParaRPr lang="fi-FI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3,84 %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19 %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1669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Backhill´s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 Like It-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Alizee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Schönez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7412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6"/>
                        </a:rPr>
                        <a:t>LINDRIDGE BLACK KNIGHT</a:t>
                      </a:r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60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3,54 %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22 %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52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90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6323"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(Molkara Exige- Lindridge Carnaival Queen)</a:t>
                      </a:r>
                    </a:p>
                  </a:txBody>
                  <a:tcPr marL="4468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669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7"/>
                        </a:rPr>
                        <a:t>HONEYWATER'S CATCH OF THE DAY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59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3,48 %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26 %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85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1669"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(Ozzie Black Peters-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Manaca´s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Makes People Talk)</a:t>
                      </a:r>
                    </a:p>
                  </a:txBody>
                  <a:tcPr marL="4468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669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8"/>
                        </a:rPr>
                        <a:t>PRETTY FLOWER'S UNUS SED LEO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53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3,12 %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29 %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54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98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6323"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(XXL Of Black Mirage- Leading Light Ants In My Pants)</a:t>
                      </a:r>
                    </a:p>
                  </a:txBody>
                  <a:tcPr marL="4468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669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9"/>
                        </a:rPr>
                        <a:t>CARA'S JEDEDIAH</a:t>
                      </a:r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57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3,36 %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32 %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64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1669"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(Sir Jackson </a:t>
                      </a:r>
                      <a:r>
                        <a:rPr lang="fi-FI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vom</a:t>
                      </a:r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i-FI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Schledorn-</a:t>
                      </a:r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i-FI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Cara´s</a:t>
                      </a:r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i-FI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Hania</a:t>
                      </a:r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4468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669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10"/>
                        </a:rPr>
                        <a:t>FLYERS ZIM BEAN</a:t>
                      </a:r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51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3,00 %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35 %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222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131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1669"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(Flyer´s You Know- Flyer´s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Babydoll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4468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669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11"/>
                        </a:rPr>
                        <a:t>MERRY COCKTAILS MORRISSAY</a:t>
                      </a:r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2,54 %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38 %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55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6323"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(Merry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Coctails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Xenon-Merry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Coctails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Queeny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4468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669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12"/>
                        </a:rPr>
                        <a:t>NORTHWORTH FATAL N'WOODY</a:t>
                      </a:r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44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2,64 %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40 %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44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6323"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Northworth Jaggy Wood- Corralet Angie Girl)</a:t>
                      </a:r>
                    </a:p>
                  </a:txBody>
                  <a:tcPr marL="4468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669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13"/>
                        </a:rPr>
                        <a:t>MANACA'S TRICK OF THE TAIL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46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2,72 %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43 %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113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77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1669"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Fonesse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Finlorian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Manaca´s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Unblushing Dream)</a:t>
                      </a:r>
                    </a:p>
                  </a:txBody>
                  <a:tcPr marL="4468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669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14"/>
                        </a:rPr>
                        <a:t>LEMON OF MERRILY</a:t>
                      </a:r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2,30 %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45 %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48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6323"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(Hugo Of Merrily-Fleur Of Merrily)</a:t>
                      </a:r>
                    </a:p>
                  </a:txBody>
                  <a:tcPr marL="4468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669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15"/>
                        </a:rPr>
                        <a:t>CANIGOU LOVE EM AND LEAVE EM</a:t>
                      </a:r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37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2,18 %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48 %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50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6323"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Canigou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Happy Ending-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Canigou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Love On The Rocks)</a:t>
                      </a:r>
                    </a:p>
                  </a:txBody>
                  <a:tcPr marL="4468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669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16"/>
                        </a:rPr>
                        <a:t>I'M YOURS VOM WULFEKAMP</a:t>
                      </a:r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36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2,12 %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50 %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49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6323"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(United Kingdom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Vom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Schledorn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Casey Black Peters )</a:t>
                      </a:r>
                    </a:p>
                  </a:txBody>
                  <a:tcPr marL="4468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669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17"/>
                        </a:rPr>
                        <a:t>DREAMFILLA'S BANNANA</a:t>
                      </a:r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2,06 %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52 %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80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72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1669"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(Victoria´s Yeti Made In Austria-Utterly Black Peters)</a:t>
                      </a:r>
                    </a:p>
                  </a:txBody>
                  <a:tcPr marL="4468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669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18"/>
                        </a:rPr>
                        <a:t>MERRY COCKTAILS BLISS</a:t>
                      </a:r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1,82 %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54 %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72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45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6323"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(Merry Coctails Reward- Merry Cocotails Open Mind)</a:t>
                      </a:r>
                    </a:p>
                  </a:txBody>
                  <a:tcPr marL="4468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669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19"/>
                        </a:rPr>
                        <a:t>NORTHWORTH ONLINE STYLE</a:t>
                      </a:r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1,82 %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55 %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1669"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(Backhill´s Scandinavian Style- Northworth Unseen Cry)</a:t>
                      </a:r>
                    </a:p>
                  </a:txBody>
                  <a:tcPr marL="4468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669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20"/>
                        </a:rPr>
                        <a:t>FLYERS IRON MAN TAN</a:t>
                      </a:r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1,72 %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57 %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33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1669"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(Flyer´s Tan Legacy-Hooligan Hot Finale)</a:t>
                      </a:r>
                    </a:p>
                  </a:txBody>
                  <a:tcPr marL="4468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8" marR="4468" marT="4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669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21"/>
                        </a:rPr>
                        <a:t>QR MARC Z VEJMINKU</a:t>
                      </a:r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1,72 %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59 %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53615" marR="4468" marT="4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9162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Kirjavillakin uroksilla 20 eniten käytettyä 2014-2018 vastaavat yli puolet pennuista</a:t>
            </a:r>
            <a:endParaRPr lang="fi-FI" sz="2400" dirty="0"/>
          </a:p>
        </p:txBody>
      </p:sp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27582076"/>
              </p:ext>
            </p:extLst>
          </p:nvPr>
        </p:nvGraphicFramePr>
        <p:xfrm>
          <a:off x="755577" y="1412775"/>
          <a:ext cx="7416822" cy="5249545"/>
        </p:xfrm>
        <a:graphic>
          <a:graphicData uri="http://schemas.openxmlformats.org/drawingml/2006/table">
            <a:tbl>
              <a:tblPr/>
              <a:tblGrid>
                <a:gridCol w="476583"/>
                <a:gridCol w="3127575"/>
                <a:gridCol w="476583"/>
                <a:gridCol w="476583"/>
                <a:gridCol w="476583"/>
                <a:gridCol w="476583"/>
                <a:gridCol w="476583"/>
                <a:gridCol w="476583"/>
                <a:gridCol w="476583"/>
                <a:gridCol w="476583"/>
              </a:tblGrid>
              <a:tr h="111780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Tilastointiaikana</a:t>
                      </a: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Toisessa polvessa</a:t>
                      </a: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Yhteensä</a:t>
                      </a: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209587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</a:t>
                      </a: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Uros</a:t>
                      </a: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Pentueita</a:t>
                      </a: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Pentuja</a:t>
                      </a: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%-osuus </a:t>
                      </a: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kumulat.%</a:t>
                      </a: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Pentueita</a:t>
                      </a: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Pentuja</a:t>
                      </a: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Pentueita</a:t>
                      </a: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Pentuja</a:t>
                      </a: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</a:tr>
              <a:tr h="111780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2"/>
                        </a:rPr>
                        <a:t>CASSOM TWIST'N'SHOUT</a:t>
                      </a:r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101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5,96 %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6 %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49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101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1780"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Charbonnel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Life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N´Times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Cassom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Calamity Jane)</a:t>
                      </a:r>
                    </a:p>
                  </a:txBody>
                  <a:tcPr marL="4472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80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3"/>
                        </a:rPr>
                        <a:t>BENCHMARK SINNING MUSK</a:t>
                      </a:r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85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5,02 %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11 %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44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99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6437"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(Westerner Cisco Kid- Benchmark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Joval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Musk)</a:t>
                      </a:r>
                    </a:p>
                  </a:txBody>
                  <a:tcPr marL="4472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80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4"/>
                        </a:rPr>
                        <a:t>BACKHILLS YOUR THE MAN</a:t>
                      </a:r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79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4,66 %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16 %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91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93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6437"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(Travis Miles of Smiles- Travis Keep It Classy)</a:t>
                      </a:r>
                    </a:p>
                  </a:txBody>
                  <a:tcPr marL="4472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80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5"/>
                        </a:rPr>
                        <a:t>ENGELBERT VOM SCHLOSS HELLENSTEIN</a:t>
                      </a:r>
                      <a:endParaRPr lang="fi-FI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63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3,72 %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19 %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66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3560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fi-FI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Royla</a:t>
                      </a:r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i-FI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Dragon</a:t>
                      </a:r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i-FI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vom</a:t>
                      </a:r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i-FI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Schloss</a:t>
                      </a:r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i-FI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Hellenstein-</a:t>
                      </a:r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i-FI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Midwinter</a:t>
                      </a:r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i-FI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Kimberly</a:t>
                      </a:r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Lady </a:t>
                      </a:r>
                      <a:r>
                        <a:rPr lang="fi-FI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Blue</a:t>
                      </a:r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39894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6"/>
                        </a:rPr>
                        <a:t>BREEZE WHISKEY ON ICE</a:t>
                      </a:r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62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3,66 %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23 %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75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6437"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(Hochachtungsvoll von Schloss </a:t>
                      </a:r>
                      <a:r>
                        <a:rPr lang="de-D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Hellenstein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</a:t>
                      </a:r>
                      <a:r>
                        <a:rPr lang="de-D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Breeze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Glorious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4472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80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7"/>
                        </a:rPr>
                        <a:t>COCKERGOLD I'M STILL THE ROCKSTAR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48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2,84 %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26 %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61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1780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Perchwater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Like A Perfect Dream-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Cockergold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Cute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N´Blue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1780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8"/>
                        </a:rPr>
                        <a:t>PRETTY FLOWER'S ONEWAYORANOTHER</a:t>
                      </a:r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2,78 %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29 %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71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1780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Perchwater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Mgic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Wizard Of Oz- Leading Light Ants In My Pants)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1780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9"/>
                        </a:rPr>
                        <a:t>BREEZE XANTE AVEC</a:t>
                      </a:r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2,54 %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31 %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49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1780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(Hochachtungsvoll vom Schloss </a:t>
                      </a:r>
                      <a:r>
                        <a:rPr lang="de-D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Hellenstein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</a:t>
                      </a:r>
                      <a:r>
                        <a:rPr lang="de-D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Francini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’ s </a:t>
                      </a:r>
                      <a:r>
                        <a:rPr lang="de-D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Favola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1780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10"/>
                        </a:rPr>
                        <a:t>DAZZLINGTAILS GENTLEMAN LIKE DADDY</a:t>
                      </a:r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2,54 %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34 %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1780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(Fenbrook Change Is Gonan Come- Barecho Four Wheel Drive)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1780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11"/>
                        </a:rPr>
                        <a:t>SKJERVTUN'S WANNA BE</a:t>
                      </a:r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2,36 %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36 %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72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81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1780"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(Casein´s Campania-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Skjervtun´s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Playmate Express)</a:t>
                      </a:r>
                    </a:p>
                  </a:txBody>
                  <a:tcPr marL="4472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80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12"/>
                        </a:rPr>
                        <a:t>WESTERNER HIGHER UP</a:t>
                      </a:r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37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2,18 %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38 %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37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6437"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(Barecho Flower Power- High Life Vom Schloss Hellenstein)</a:t>
                      </a:r>
                    </a:p>
                  </a:txBody>
                  <a:tcPr marL="4472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80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13"/>
                        </a:rPr>
                        <a:t>TRIPLET YOURS TRULY</a:t>
                      </a:r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37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2,18 %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40 %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37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6437"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(Kyna By Request-Triplet Karamel)</a:t>
                      </a:r>
                    </a:p>
                  </a:txBody>
                  <a:tcPr marL="4472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80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14"/>
                        </a:rPr>
                        <a:t>DELICHON DROPLET</a:t>
                      </a:r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33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1,94 %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42 %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50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54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1780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(Westerner Cisco Kid- Delichon Cirrus)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1780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15"/>
                        </a:rPr>
                        <a:t>COASTLINE JOHNNY B.GOOD</a:t>
                      </a:r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1,88 %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44 %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94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88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1780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Bitcon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Lets Dance - Coastline Hippie Girl)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1780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16"/>
                        </a:rPr>
                        <a:t>WESTERNER TAKE OFF</a:t>
                      </a:r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1,82 %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46 %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37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6437"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Bomway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Over The Border- Westerner Take A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Raincheck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4472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72" marR="4472" marT="44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80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17"/>
                        </a:rPr>
                        <a:t>BREEZE XAUKKI MAYBE TRACKER</a:t>
                      </a:r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1,82 %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48 %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38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1780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(Hochachtungsvoll vom Schloss Hellenstein- Francini’ s Favola)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1780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18"/>
                        </a:rPr>
                        <a:t>LINGONBERRY'S EMPORIO ARMANI</a:t>
                      </a:r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1,66 %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50 %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1780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(Rainstorm Latest News- Sugarstick´s Crazy In Love)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1780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19"/>
                        </a:rPr>
                        <a:t>BENCHMARK REVOLUTIONARY ROAD</a:t>
                      </a:r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1,66 %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51 %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1780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(Finemoon Second Sight-Pilula´s Caal Me American Diva)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1780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20"/>
                        </a:rPr>
                        <a:t>ROYAL FRIEND SHADOW ON THE WALL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1,54 %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53 %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36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6437"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(Royal Friend Quack Quack- Royal Friend Lips Like Sugar)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53668" marR="4472" marT="44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5255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2400" dirty="0" smtClean="0"/>
              <a:t>Käytetyin käyttölinjainen uros 2018 oli </a:t>
            </a:r>
            <a:r>
              <a:rPr lang="fi-FI" sz="2400" dirty="0" err="1"/>
              <a:t>Ladecourt</a:t>
            </a:r>
            <a:r>
              <a:rPr lang="fi-FI" sz="2400" dirty="0"/>
              <a:t> </a:t>
            </a:r>
            <a:r>
              <a:rPr lang="fi-FI" sz="2400" dirty="0" err="1"/>
              <a:t>Bevis</a:t>
            </a:r>
            <a:r>
              <a:rPr lang="fi-FI" sz="2400" dirty="0" smtClean="0"/>
              <a:t/>
            </a:r>
            <a:br>
              <a:rPr lang="fi-FI" sz="2400" dirty="0" smtClean="0"/>
            </a:br>
            <a:r>
              <a:rPr lang="fi-FI" sz="2400" dirty="0" smtClean="0"/>
              <a:t>2 pentuetta ja 12 pentua</a:t>
            </a:r>
            <a:br>
              <a:rPr lang="fi-FI" sz="2400" dirty="0" smtClean="0"/>
            </a:br>
            <a:r>
              <a:rPr lang="fi-FI" sz="2400" dirty="0" smtClean="0"/>
              <a:t>Hän oli myös käytetyin 2014-2018</a:t>
            </a:r>
            <a:endParaRPr lang="fi-FI" sz="2400" dirty="0"/>
          </a:p>
        </p:txBody>
      </p:sp>
      <p:graphicFrame>
        <p:nvGraphicFramePr>
          <p:cNvPr id="3" name="Taulukko 2"/>
          <p:cNvGraphicFramePr>
            <a:graphicFrameLocks noGrp="1"/>
          </p:cNvGraphicFramePr>
          <p:nvPr/>
        </p:nvGraphicFramePr>
        <p:xfrm>
          <a:off x="457200" y="1697698"/>
          <a:ext cx="8229601" cy="4330966"/>
        </p:xfrm>
        <a:graphic>
          <a:graphicData uri="http://schemas.openxmlformats.org/drawingml/2006/table">
            <a:tbl>
              <a:tblPr/>
              <a:tblGrid>
                <a:gridCol w="606791"/>
                <a:gridCol w="3982064"/>
                <a:gridCol w="606791"/>
                <a:gridCol w="606791"/>
                <a:gridCol w="606791"/>
                <a:gridCol w="606791"/>
                <a:gridCol w="606791"/>
                <a:gridCol w="606791"/>
              </a:tblGrid>
              <a:tr h="182037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Tilastointiaikana</a:t>
                      </a: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Toisessa polvessa</a:t>
                      </a: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Yhteensä</a:t>
                      </a: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189622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</a:t>
                      </a: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Uros</a:t>
                      </a: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Pentueita</a:t>
                      </a: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Pentuja</a:t>
                      </a: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Pentueita</a:t>
                      </a: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Pentuja</a:t>
                      </a: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Pentueita</a:t>
                      </a: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Pentuja</a:t>
                      </a: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</a:tr>
              <a:tr h="189622"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2"/>
                        </a:rPr>
                        <a:t>LADECOURT BEVIS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36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9622"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Brynsmill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Bracken-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Bournepark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Broliene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Of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Ladecourt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9622"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3"/>
                        </a:rPr>
                        <a:t>MIKLAUS ONPA METKA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9622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Banducia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Oden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Guns Choice Black Pearl)</a:t>
                      </a:r>
                    </a:p>
                  </a:txBody>
                  <a:tcPr marL="7585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22"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4"/>
                        </a:rPr>
                        <a:t>LADYSPLIT'S DEAGOL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55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9622"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fi-FI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Mallowdale</a:t>
                      </a:r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i-FI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Giddiup-</a:t>
                      </a:r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i-FI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Whaupley</a:t>
                      </a:r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i-FI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Anniken</a:t>
                      </a:r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9622"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5"/>
                        </a:rPr>
                        <a:t>SWEETCHARIOT BRANDY SNAP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34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79244"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fi-FI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Shackleton</a:t>
                      </a:r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i-FI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Ceri</a:t>
                      </a:r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Of </a:t>
                      </a:r>
                      <a:r>
                        <a:rPr lang="fi-FI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Sweetchariot-</a:t>
                      </a:r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i-FI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Sunbeamvyse</a:t>
                      </a:r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Brandy </a:t>
                      </a:r>
                      <a:r>
                        <a:rPr lang="fi-FI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Dream</a:t>
                      </a:r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9622"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6"/>
                        </a:rPr>
                        <a:t>MIKLAUS NIITTI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9622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(Lowflyer Nipp- Woodnyph Tina)</a:t>
                      </a:r>
                    </a:p>
                  </a:txBody>
                  <a:tcPr marL="7585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22"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7"/>
                        </a:rPr>
                        <a:t>MONTGOMERYS PRIDE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9622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fi-FI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WiltWojs</a:t>
                      </a:r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i-FI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Blue</a:t>
                      </a:r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i-FI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Beau-</a:t>
                      </a:r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i-FI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Unique</a:t>
                      </a:r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i-FI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Minx</a:t>
                      </a:r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7585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22"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8"/>
                        </a:rPr>
                        <a:t>FRIISIN KAIRA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2037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fi-FI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Ladysplit´s</a:t>
                      </a:r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i-FI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Deagol-</a:t>
                      </a:r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i-FI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Stawaskogen´s</a:t>
                      </a:r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i-FI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Axa</a:t>
                      </a:r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7585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22"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9"/>
                        </a:rPr>
                        <a:t>LAHJAKAS DENAARI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2037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(Cobarn Distant Drum- Frosty Morning´s Mireia)</a:t>
                      </a:r>
                    </a:p>
                  </a:txBody>
                  <a:tcPr marL="7585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22"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10"/>
                        </a:rPr>
                        <a:t>WOOLBAILS VILLIMIES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9622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(Meadowsedge Ptarmigan- Hollybrecken Raleigh)</a:t>
                      </a:r>
                    </a:p>
                  </a:txBody>
                  <a:tcPr marL="7585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622"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11"/>
                        </a:rPr>
                        <a:t>FROSTY MORNING'S ORLANDO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91019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2037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(Jaktia Euro- Frosty Morning´s Mireia)</a:t>
                      </a:r>
                    </a:p>
                  </a:txBody>
                  <a:tcPr marL="7585" marR="7585" marT="7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8544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LONKAT</a:t>
            </a:r>
            <a:endParaRPr lang="fi-FI" dirty="0"/>
          </a:p>
        </p:txBody>
      </p:sp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3458874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r>
              <a:rPr lang="fi-FI" sz="3200" dirty="0"/>
              <a:t>Noin joka kolmas </a:t>
            </a:r>
            <a:r>
              <a:rPr lang="fi-FI" sz="3200" dirty="0" err="1"/>
              <a:t>cockeri</a:t>
            </a:r>
            <a:r>
              <a:rPr lang="fi-FI" sz="3200" dirty="0"/>
              <a:t> </a:t>
            </a:r>
            <a:r>
              <a:rPr lang="fi-FI" sz="3200" dirty="0" err="1"/>
              <a:t>lonkkakuvataan</a:t>
            </a:r>
            <a:r>
              <a:rPr lang="fi-FI" sz="2000" dirty="0"/>
              <a:t/>
            </a:r>
            <a:br>
              <a:rPr lang="fi-FI" sz="2000" dirty="0"/>
            </a:br>
            <a:r>
              <a:rPr lang="fi-FI" sz="2000" dirty="0"/>
              <a:t>10v sitten vain joka </a:t>
            </a:r>
            <a:r>
              <a:rPr lang="fi-FI" sz="2000" dirty="0" smtClean="0"/>
              <a:t>neljäs</a:t>
            </a:r>
            <a:endParaRPr lang="fi-FI" sz="4000" dirty="0">
              <a:solidFill>
                <a:srgbClr val="92D050"/>
              </a:solidFill>
            </a:endParaRPr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7144128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409091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fi-FI" sz="2800" dirty="0" smtClean="0">
                <a:solidFill>
                  <a:prstClr val="black"/>
                </a:solidFill>
              </a:rPr>
              <a:t>Terveiden lonkkien osuus tasaisesti noin 80%</a:t>
            </a:r>
            <a:r>
              <a:rPr lang="fi-FI" sz="2800" dirty="0">
                <a:solidFill>
                  <a:prstClr val="black"/>
                </a:solidFill>
              </a:rPr>
              <a:t/>
            </a:r>
            <a:br>
              <a:rPr lang="fi-FI" sz="2800" dirty="0">
                <a:solidFill>
                  <a:prstClr val="black"/>
                </a:solidFill>
              </a:rPr>
            </a:br>
            <a:r>
              <a:rPr lang="fi-FI" sz="1400" dirty="0" err="1" smtClean="0">
                <a:solidFill>
                  <a:prstClr val="black"/>
                </a:solidFill>
              </a:rPr>
              <a:t>A-lonkkaisten</a:t>
            </a:r>
            <a:r>
              <a:rPr lang="fi-FI" sz="1400" dirty="0" smtClean="0">
                <a:solidFill>
                  <a:prstClr val="black"/>
                </a:solidFill>
              </a:rPr>
              <a:t> osuus kuitenkin lievässä laskussa</a:t>
            </a:r>
            <a:endParaRPr lang="fi-FI" sz="600" dirty="0">
              <a:solidFill>
                <a:prstClr val="black"/>
              </a:solidFill>
            </a:endParaRPr>
          </a:p>
        </p:txBody>
      </p:sp>
      <p:graphicFrame>
        <p:nvGraphicFramePr>
          <p:cNvPr id="5" name="Kaavio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988773422"/>
              </p:ext>
            </p:extLst>
          </p:nvPr>
        </p:nvGraphicFramePr>
        <p:xfrm>
          <a:off x="611560" y="1628800"/>
          <a:ext cx="784887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013257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KYYNÄRPÄÄT</a:t>
            </a:r>
            <a:endParaRPr lang="fi-FI" dirty="0"/>
          </a:p>
        </p:txBody>
      </p:sp>
    </p:spTree>
    <p:extLst>
      <p:ext uri="{BB962C8B-B14F-4D97-AF65-F5344CB8AC3E}">
        <p14:creationId xmlns="" xmlns:p14="http://schemas.microsoft.com/office/powerpoint/2010/main" val="2434962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210146"/>
          </a:xfrm>
        </p:spPr>
        <p:txBody>
          <a:bodyPr>
            <a:normAutofit fontScale="90000"/>
          </a:bodyPr>
          <a:lstStyle/>
          <a:p>
            <a:r>
              <a:rPr lang="fi-FI" sz="3600" dirty="0" smtClean="0"/>
              <a:t>Kiinnostus kyynärniveliin hieman hiipumassa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sz="2200" dirty="0" smtClean="0"/>
              <a:t>Kuitenkin lähes puolelta lonkkakuvatuista kuvataan myös </a:t>
            </a:r>
            <a:r>
              <a:rPr lang="fi-FI" sz="2200" dirty="0" err="1" smtClean="0"/>
              <a:t>kyynäret</a:t>
            </a:r>
            <a:endParaRPr lang="fi-FI" sz="2200" dirty="0"/>
          </a:p>
        </p:txBody>
      </p:sp>
      <p:graphicFrame>
        <p:nvGraphicFramePr>
          <p:cNvPr id="6" name="Kaavio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87850810"/>
              </p:ext>
            </p:extLst>
          </p:nvPr>
        </p:nvGraphicFramePr>
        <p:xfrm>
          <a:off x="611560" y="2132856"/>
          <a:ext cx="3482340" cy="3775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Kaavio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38895292"/>
              </p:ext>
            </p:extLst>
          </p:nvPr>
        </p:nvGraphicFramePr>
        <p:xfrm>
          <a:off x="4716016" y="2132856"/>
          <a:ext cx="3482340" cy="3768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331010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2800" dirty="0" smtClean="0"/>
              <a:t>Kyynärissä edelleen löydetty hyvin vähän ongelmia</a:t>
            </a:r>
            <a:endParaRPr lang="fi-FI" sz="28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54729125"/>
              </p:ext>
            </p:extLst>
          </p:nvPr>
        </p:nvGraphicFramePr>
        <p:xfrm>
          <a:off x="755579" y="1772820"/>
          <a:ext cx="7416822" cy="4104456"/>
        </p:xfrm>
        <a:graphic>
          <a:graphicData uri="http://schemas.openxmlformats.org/drawingml/2006/table">
            <a:tbl>
              <a:tblPr/>
              <a:tblGrid>
                <a:gridCol w="10595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95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95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95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954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5954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5954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Vuosi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Syntyneitä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Yhteensä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576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426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605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678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561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675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636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647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692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746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695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693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663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710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675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79295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POLVET</a:t>
            </a:r>
            <a:endParaRPr lang="fi-FI" dirty="0"/>
          </a:p>
        </p:txBody>
      </p:sp>
    </p:spTree>
    <p:extLst>
      <p:ext uri="{BB962C8B-B14F-4D97-AF65-F5344CB8AC3E}">
        <p14:creationId xmlns="" xmlns:p14="http://schemas.microsoft.com/office/powerpoint/2010/main" val="2295666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 smtClean="0"/>
              <a:t>Polvibuumi hiipumassa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sz="2200" dirty="0" smtClean="0"/>
              <a:t>Polvia tutkitaan kuitenkin suunnilleen saman verran kuin kyynäriä</a:t>
            </a:r>
            <a:endParaRPr lang="fi-FI" sz="2200" dirty="0"/>
          </a:p>
        </p:txBody>
      </p:sp>
      <p:graphicFrame>
        <p:nvGraphicFramePr>
          <p:cNvPr id="6" name="Kaavio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940974735"/>
              </p:ext>
            </p:extLst>
          </p:nvPr>
        </p:nvGraphicFramePr>
        <p:xfrm>
          <a:off x="971600" y="2348880"/>
          <a:ext cx="3619500" cy="3608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Kaavio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82543740"/>
              </p:ext>
            </p:extLst>
          </p:nvPr>
        </p:nvGraphicFramePr>
        <p:xfrm>
          <a:off x="4932040" y="2348880"/>
          <a:ext cx="3520440" cy="3554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549315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43697</TotalTime>
  <Words>1887</Words>
  <Application>Microsoft Office PowerPoint</Application>
  <PresentationFormat>Näytössä katseltava diaesitys (4:3)</PresentationFormat>
  <Paragraphs>1352</Paragraphs>
  <Slides>19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19</vt:i4>
      </vt:variant>
    </vt:vector>
  </HeadingPairs>
  <TitlesOfParts>
    <vt:vector size="20" baseType="lpstr">
      <vt:lpstr>Office-teema</vt:lpstr>
      <vt:lpstr>Rotukohtainen neuvottelu</vt:lpstr>
      <vt:lpstr>LONKAT</vt:lpstr>
      <vt:lpstr>Noin joka kolmas cockeri lonkkakuvataan 10v sitten vain joka neljäs</vt:lpstr>
      <vt:lpstr>Terveiden lonkkien osuus tasaisesti noin 80% A-lonkkaisten osuus kuitenkin lievässä laskussa</vt:lpstr>
      <vt:lpstr>KYYNÄRPÄÄT</vt:lpstr>
      <vt:lpstr>Kiinnostus kyynärniveliin hieman hiipumassa  Kuitenkin lähes puolelta lonkkakuvatuista kuvataan myös kyynäret</vt:lpstr>
      <vt:lpstr>Kyynärissä edelleen löydetty hyvin vähän ongelmia</vt:lpstr>
      <vt:lpstr>POLVET</vt:lpstr>
      <vt:lpstr>Polvibuumi hiipumassa Polvia tutkitaan kuitenkin suunnilleen saman verran kuin kyynäriä</vt:lpstr>
      <vt:lpstr>Polvissa kuten kyynäreissä löytyy edelleen hyvin vähän ongelmia</vt:lpstr>
      <vt:lpstr>SILMÄT</vt:lpstr>
      <vt:lpstr>Silmiä tutkitaan hieman vähemmän kuin lonkkia  Täysin clear ovat vain noin puolet</vt:lpstr>
      <vt:lpstr>Tavallisimmat silmäsairaudet (2014-2018 syntyneillä koirilla) Ylivoimaisesti tavallisin on Distichiasis</vt:lpstr>
      <vt:lpstr>Dia 14</vt:lpstr>
      <vt:lpstr>JALOSTUKSESSA ENITEN KÄYTETYT UROKSET</vt:lpstr>
      <vt:lpstr>2018 käytettiin 78 eri urosta, 10 eniten käytettyä urosta vastasivat kuitenkin 1/3 kaikista pennuista pentueita syntyi 131 (173 v2017) &amp;661 pentua(728 v2017) Eniten käytetty uros 2018 oli Dazzlintails Genleman Like daddyt</vt:lpstr>
      <vt:lpstr>Yksivärisillä uroksilla 20 eniten käytettyä urosta 2014-2018 vastaavat melkein 60% pennuista</vt:lpstr>
      <vt:lpstr>Kirjavillakin uroksilla 20 eniten käytettyä 2014-2018 vastaavat yli puolet pennuista</vt:lpstr>
      <vt:lpstr>Käytetyin käyttölinjainen uros 2018 oli Ladecourt Bevis 2 pentuetta ja 12 pentua Hän oli myös käytetyin 2014-2018</vt:lpstr>
    </vt:vector>
  </TitlesOfParts>
  <Company>Attendo Finland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Rotukohtainen neuvottelu</dc:title>
  <dc:creator>Sabina Finne</dc:creator>
  <cp:lastModifiedBy>Susanna Sinisaari-Kaislo</cp:lastModifiedBy>
  <cp:revision>110</cp:revision>
  <dcterms:created xsi:type="dcterms:W3CDTF">2016-02-14T11:20:54Z</dcterms:created>
  <dcterms:modified xsi:type="dcterms:W3CDTF">2020-02-09T16:47:39Z</dcterms:modified>
</cp:coreProperties>
</file>